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omments/comment1.xml" ContentType="application/vnd.openxmlformats-officedocument.presentationml.comment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1"/>
  </p:sldMasterIdLst>
  <p:notesMasterIdLst>
    <p:notesMasterId r:id="rId18"/>
  </p:notesMasterIdLst>
  <p:handoutMasterIdLst>
    <p:handoutMasterId r:id="rId19"/>
  </p:handoutMasterIdLst>
  <p:sldIdLst>
    <p:sldId id="277"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6"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rry Ruff" initials="JR" lastIdx="2" clrIdx="0"/>
  <p:cmAuthor id="2" name="Steven Ellair" initials="SE" lastIdx="3" clrIdx="1">
    <p:extLst>
      <p:ext uri="{19B8F6BF-5375-455C-9EA6-DF929625EA0E}">
        <p15:presenceInfo xmlns:p15="http://schemas.microsoft.com/office/powerpoint/2012/main" userId="S::sellair@smp.org::ad70234c-dccd-497b-bfbd-5adad4a1a918" providerId="AD"/>
      </p:ext>
    </p:extLst>
  </p:cmAuthor>
  <p:cmAuthor id="3" name="Ivy Wick" initials="IW" lastIdx="3" clrIdx="2">
    <p:extLst>
      <p:ext uri="{19B8F6BF-5375-455C-9EA6-DF929625EA0E}">
        <p15:presenceInfo xmlns:p15="http://schemas.microsoft.com/office/powerpoint/2012/main" userId="S::iwick@smp.org::8a276e13-0cfc-4af6-996b-112183f0d8ef" providerId="AD"/>
      </p:ext>
    </p:extLst>
  </p:cmAuthor>
  <p:cmAuthor id="4" name="Brooke Saron" initials="BS" lastIdx="4" clrIdx="3">
    <p:extLst>
      <p:ext uri="{19B8F6BF-5375-455C-9EA6-DF929625EA0E}">
        <p15:presenceInfo xmlns:p15="http://schemas.microsoft.com/office/powerpoint/2012/main" userId="S::bsaron@smp.org::514a032d-1aac-4ed1-9878-3ed7bd3ee233" providerId="AD"/>
      </p:ext>
    </p:extLst>
  </p:cmAuthor>
  <p:cmAuthor id="5" name="Becky Gochanour" initials="BG" lastIdx="1" clrIdx="4">
    <p:extLst>
      <p:ext uri="{19B8F6BF-5375-455C-9EA6-DF929625EA0E}">
        <p15:presenceInfo xmlns:p15="http://schemas.microsoft.com/office/powerpoint/2012/main" userId="S::rgochanour@smp.org::afafe086-c5d7-459e-82a8-30ca103da5c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969" autoAdjust="0"/>
    <p:restoredTop sz="81224" autoAdjust="0"/>
  </p:normalViewPr>
  <p:slideViewPr>
    <p:cSldViewPr>
      <p:cViewPr varScale="1">
        <p:scale>
          <a:sx n="50" d="100"/>
          <a:sy n="50" d="100"/>
        </p:scale>
        <p:origin x="501" y="31"/>
      </p:cViewPr>
      <p:guideLst>
        <p:guide orient="horz" pos="2160"/>
        <p:guide pos="2880"/>
      </p:guideLst>
    </p:cSldViewPr>
  </p:slideViewPr>
  <p:notesTextViewPr>
    <p:cViewPr>
      <p:scale>
        <a:sx n="100" d="100"/>
        <a:sy n="100" d="100"/>
      </p:scale>
      <p:origin x="0" y="-175"/>
    </p:cViewPr>
  </p:notesTextViewPr>
  <p:notesViewPr>
    <p:cSldViewPr>
      <p:cViewPr varScale="1">
        <p:scale>
          <a:sx n="99" d="100"/>
          <a:sy n="99" d="100"/>
        </p:scale>
        <p:origin x="4272" y="1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3" dt="2020-12-01T13:52:35.453" idx="3">
    <p:pos x="10" y="10"/>
    <p:text>There shouldn't need to be permissions requested because this is directly from the student book.</p:text>
    <p:extLst>
      <p:ext uri="{C676402C-5697-4E1C-873F-D02D1690AC5C}">
        <p15:threadingInfo xmlns:p15="http://schemas.microsoft.com/office/powerpoint/2012/main" timeZoneBias="30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F9FBF35-D604-3247-8F14-DE363E84DD2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590BEA1E-A0E4-FD41-8A9E-D239540D603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39140DC-7307-6940-9821-3E5B4D608C07}" type="datetimeFigureOut">
              <a:rPr lang="en-US" smtClean="0"/>
              <a:t>12/4/2020</a:t>
            </a:fld>
            <a:endParaRPr lang="en-US" dirty="0"/>
          </a:p>
        </p:txBody>
      </p:sp>
      <p:sp>
        <p:nvSpPr>
          <p:cNvPr id="4" name="Footer Placeholder 3">
            <a:extLst>
              <a:ext uri="{FF2B5EF4-FFF2-40B4-BE49-F238E27FC236}">
                <a16:creationId xmlns:a16="http://schemas.microsoft.com/office/drawing/2014/main" id="{B84587AD-72B8-FF46-BD55-5DBD92BD240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04CC678F-4AEF-0F48-AD90-578991B1F17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BABF54C-42E7-B544-A99D-9691AF2E1856}" type="slidenum">
              <a:rPr lang="en-US" smtClean="0"/>
              <a:t>‹#›</a:t>
            </a:fld>
            <a:endParaRPr lang="en-US" dirty="0"/>
          </a:p>
        </p:txBody>
      </p:sp>
    </p:spTree>
    <p:extLst>
      <p:ext uri="{BB962C8B-B14F-4D97-AF65-F5344CB8AC3E}">
        <p14:creationId xmlns:p14="http://schemas.microsoft.com/office/powerpoint/2010/main" val="42102077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728F2B-10A1-42D5-914E-F298A7E39417}" type="datetimeFigureOut">
              <a:rPr lang="en-US" smtClean="0"/>
              <a:pPr/>
              <a:t>12/4/2020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20DC229-7167-44B8-9A48-0708C090EF13}" type="slidenum">
              <a:rPr lang="en-US" smtClean="0"/>
              <a:pPr/>
              <a:t>‹#›</a:t>
            </a:fld>
            <a:endParaRPr lang="en-US" dirty="0"/>
          </a:p>
        </p:txBody>
      </p:sp>
    </p:spTree>
    <p:extLst>
      <p:ext uri="{BB962C8B-B14F-4D97-AF65-F5344CB8AC3E}">
        <p14:creationId xmlns:p14="http://schemas.microsoft.com/office/powerpoint/2010/main" val="5200579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0DC229-7167-44B8-9A48-0708C090EF13}"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280269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a:solidFill>
                  <a:schemeClr val="tx1"/>
                </a:solidFill>
                <a:effectLst/>
                <a:latin typeface="+mn-lt"/>
                <a:ea typeface="+mn-ea"/>
                <a:cs typeface="+mn-cs"/>
              </a:rPr>
              <a:t>© StockPhotosArt/Shutterstock.com</a:t>
            </a:r>
          </a:p>
          <a:p>
            <a:endParaRPr lang="en-US" sz="1200" i="1"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10</a:t>
            </a:fld>
            <a:endParaRPr lang="en-US" dirty="0"/>
          </a:p>
        </p:txBody>
      </p:sp>
    </p:spTree>
    <p:extLst>
      <p:ext uri="{BB962C8B-B14F-4D97-AF65-F5344CB8AC3E}">
        <p14:creationId xmlns:p14="http://schemas.microsoft.com/office/powerpoint/2010/main" val="25453683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 Lucian Coman / Shutterstock.com, © Virrage Images / Shutterstock.com, © Rawpixel.com / Shutterstock.com, © pmmart / Shutterstock.com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 </a:t>
            </a:r>
            <a:r>
              <a:rPr lang="en-US" sz="1200" i="0" kern="1200" dirty="0">
                <a:solidFill>
                  <a:schemeClr val="tx1"/>
                </a:solidFill>
                <a:effectLst/>
                <a:latin typeface="+mn-lt"/>
                <a:ea typeface="+mn-ea"/>
                <a:cs typeface="+mn-cs"/>
              </a:rPr>
              <a:t>Ask the students in which of these ways they feel Christ most clearly present to them in the Eucharist.</a:t>
            </a:r>
          </a:p>
        </p:txBody>
      </p:sp>
      <p:sp>
        <p:nvSpPr>
          <p:cNvPr id="4" name="Slide Number Placeholder 3"/>
          <p:cNvSpPr>
            <a:spLocks noGrp="1"/>
          </p:cNvSpPr>
          <p:nvPr>
            <p:ph type="sldNum" sz="quarter" idx="10"/>
          </p:nvPr>
        </p:nvSpPr>
        <p:spPr/>
        <p:txBody>
          <a:bodyPr/>
          <a:lstStyle/>
          <a:p>
            <a:fld id="{720DC229-7167-44B8-9A48-0708C090EF13}" type="slidenum">
              <a:rPr lang="en-US" smtClean="0"/>
              <a:pPr/>
              <a:t>11</a:t>
            </a:fld>
            <a:endParaRPr lang="en-US" dirty="0"/>
          </a:p>
        </p:txBody>
      </p:sp>
    </p:spTree>
    <p:extLst>
      <p:ext uri="{BB962C8B-B14F-4D97-AF65-F5344CB8AC3E}">
        <p14:creationId xmlns:p14="http://schemas.microsoft.com/office/powerpoint/2010/main" val="11663206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a:solidFill>
                  <a:schemeClr val="tx1"/>
                </a:solidFill>
                <a:effectLst/>
                <a:latin typeface="+mn-lt"/>
                <a:ea typeface="+mn-ea"/>
                <a:cs typeface="+mn-cs"/>
              </a:rPr>
              <a:t>© Saint Mary’s Press</a:t>
            </a:r>
          </a:p>
          <a:p>
            <a:endParaRPr lang="en-US" sz="1200" kern="1200" dirty="0">
              <a:solidFill>
                <a:schemeClr val="tx1"/>
              </a:solidFill>
              <a:effectLst/>
              <a:latin typeface="+mn-lt"/>
              <a:ea typeface="+mn-ea"/>
              <a:cs typeface="+mn-cs"/>
            </a:endParaRPr>
          </a:p>
          <a:p>
            <a:r>
              <a:rPr lang="en-US" sz="1200" i="1" kern="1200" dirty="0">
                <a:solidFill>
                  <a:schemeClr val="tx1"/>
                </a:solidFill>
                <a:effectLst/>
                <a:latin typeface="+mn-lt"/>
                <a:ea typeface="+mn-ea"/>
                <a:cs typeface="+mn-cs"/>
              </a:rPr>
              <a:t>Notes: </a:t>
            </a:r>
            <a:r>
              <a:rPr lang="en-US" sz="1200" i="0" kern="1200" dirty="0">
                <a:solidFill>
                  <a:schemeClr val="tx1"/>
                </a:solidFill>
                <a:effectLst/>
                <a:latin typeface="+mn-lt"/>
                <a:ea typeface="+mn-ea"/>
                <a:cs typeface="+mn-cs"/>
              </a:rPr>
              <a:t>Ask the students if they recall what colors are associated with each of the liturgical seasons and why.</a:t>
            </a:r>
          </a:p>
        </p:txBody>
      </p:sp>
      <p:sp>
        <p:nvSpPr>
          <p:cNvPr id="4" name="Slide Number Placeholder 3"/>
          <p:cNvSpPr>
            <a:spLocks noGrp="1"/>
          </p:cNvSpPr>
          <p:nvPr>
            <p:ph type="sldNum" sz="quarter" idx="10"/>
          </p:nvPr>
        </p:nvSpPr>
        <p:spPr/>
        <p:txBody>
          <a:bodyPr/>
          <a:lstStyle/>
          <a:p>
            <a:fld id="{720DC229-7167-44B8-9A48-0708C090EF13}" type="slidenum">
              <a:rPr lang="en-US" smtClean="0"/>
              <a:pPr/>
              <a:t>12</a:t>
            </a:fld>
            <a:endParaRPr lang="en-US" dirty="0"/>
          </a:p>
        </p:txBody>
      </p:sp>
    </p:spTree>
    <p:extLst>
      <p:ext uri="{BB962C8B-B14F-4D97-AF65-F5344CB8AC3E}">
        <p14:creationId xmlns:p14="http://schemas.microsoft.com/office/powerpoint/2010/main" val="766456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i="1" dirty="0"/>
              <a:t>Notes: </a:t>
            </a:r>
            <a:r>
              <a:rPr lang="en-US" dirty="0"/>
              <a:t>Have the students share their answers, and remind them that the Eastern Catholic Churches follow their own ancient liturgical tradition. Though the twenty-three Eastern Catholic Churches are united with the Catholic Church under the Pope, the Eastern Catholic Church celebrates the liturgy according to various liturgical rites, such as the Antiochene Rite, the Chaldean Rite, the Byzantine Rite, the Alexandrian (Coptic or Ethiopian) Rite, or the Armenian Rite. Within the Catholic Church, there are other Latin Rites (besides the Roman Rite), which are celebrated in various places, according to ancient customs. Refer to the student book, chapter 1, article 4, to find more information about the other Latin Rites. </a:t>
            </a:r>
          </a:p>
        </p:txBody>
      </p:sp>
      <p:sp>
        <p:nvSpPr>
          <p:cNvPr id="4" name="Slide Number Placeholder 3"/>
          <p:cNvSpPr>
            <a:spLocks noGrp="1"/>
          </p:cNvSpPr>
          <p:nvPr>
            <p:ph type="sldNum" sz="quarter" idx="10"/>
          </p:nvPr>
        </p:nvSpPr>
        <p:spPr/>
        <p:txBody>
          <a:bodyPr/>
          <a:lstStyle/>
          <a:p>
            <a:fld id="{720DC229-7167-44B8-9A48-0708C090EF13}" type="slidenum">
              <a:rPr lang="en-US" smtClean="0"/>
              <a:pPr/>
              <a:t>13</a:t>
            </a:fld>
            <a:endParaRPr lang="en-US" dirty="0"/>
          </a:p>
        </p:txBody>
      </p:sp>
    </p:spTree>
    <p:extLst>
      <p:ext uri="{BB962C8B-B14F-4D97-AF65-F5344CB8AC3E}">
        <p14:creationId xmlns:p14="http://schemas.microsoft.com/office/powerpoint/2010/main" val="32886000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14</a:t>
            </a:fld>
            <a:endParaRPr lang="en-US" dirty="0"/>
          </a:p>
        </p:txBody>
      </p:sp>
    </p:spTree>
    <p:extLst>
      <p:ext uri="{BB962C8B-B14F-4D97-AF65-F5344CB8AC3E}">
        <p14:creationId xmlns:p14="http://schemas.microsoft.com/office/powerpoint/2010/main" val="15276224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i="1" kern="1200" dirty="0">
                <a:solidFill>
                  <a:schemeClr val="tx1"/>
                </a:solidFill>
                <a:effectLst/>
                <a:latin typeface="+mn-lt"/>
                <a:ea typeface="+mn-ea"/>
                <a:cs typeface="+mn-cs"/>
              </a:rPr>
              <a:t>Notes: </a:t>
            </a:r>
            <a:r>
              <a:rPr lang="en-US" sz="1200" i="0" kern="1200" dirty="0">
                <a:solidFill>
                  <a:schemeClr val="tx1"/>
                </a:solidFill>
                <a:effectLst/>
                <a:latin typeface="+mn-lt"/>
                <a:ea typeface="+mn-ea"/>
                <a:cs typeface="+mn-cs"/>
              </a:rPr>
              <a:t>Ask the students which of the ways to contribute to the liturgy mentioned on slides 14 and 15 they feel might be most comfortable for them. </a:t>
            </a:r>
          </a:p>
          <a:p>
            <a:r>
              <a:rPr lang="en-US" sz="12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15</a:t>
            </a:fld>
            <a:endParaRPr lang="en-US" dirty="0"/>
          </a:p>
        </p:txBody>
      </p:sp>
    </p:spTree>
    <p:extLst>
      <p:ext uri="{BB962C8B-B14F-4D97-AF65-F5344CB8AC3E}">
        <p14:creationId xmlns:p14="http://schemas.microsoft.com/office/powerpoint/2010/main" val="852723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16</a:t>
            </a:fld>
            <a:endParaRPr lang="en-US" dirty="0"/>
          </a:p>
        </p:txBody>
      </p:sp>
    </p:spTree>
    <p:extLst>
      <p:ext uri="{BB962C8B-B14F-4D97-AF65-F5344CB8AC3E}">
        <p14:creationId xmlns:p14="http://schemas.microsoft.com/office/powerpoint/2010/main" val="32396987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muratart/Shutterstock.com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kern="1200" dirty="0">
                <a:solidFill>
                  <a:schemeClr val="tx1"/>
                </a:solidFill>
                <a:effectLst/>
                <a:latin typeface="+mn-lt"/>
                <a:ea typeface="+mn-ea"/>
                <a:cs typeface="+mn-cs"/>
              </a:rPr>
              <a:t>Encourage the students to share what they know about the liturgy and how they think it can bring them closer to God. </a:t>
            </a:r>
            <a:endParaRPr lang="en-US" sz="1200" i="1"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2</a:t>
            </a:fld>
            <a:endParaRPr lang="en-US" dirty="0"/>
          </a:p>
        </p:txBody>
      </p:sp>
    </p:spTree>
    <p:extLst>
      <p:ext uri="{BB962C8B-B14F-4D97-AF65-F5344CB8AC3E}">
        <p14:creationId xmlns:p14="http://schemas.microsoft.com/office/powerpoint/2010/main" val="23563269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 wideonet/Shutterstock.com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i="1" dirty="0"/>
              <a:t>Notes: </a:t>
            </a:r>
            <a:r>
              <a:rPr lang="en-US" dirty="0"/>
              <a:t>Consider asking the students why it is important to worship communally (publicly).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3</a:t>
            </a:fld>
            <a:endParaRPr lang="en-US" dirty="0"/>
          </a:p>
        </p:txBody>
      </p:sp>
    </p:spTree>
    <p:extLst>
      <p:ext uri="{BB962C8B-B14F-4D97-AF65-F5344CB8AC3E}">
        <p14:creationId xmlns:p14="http://schemas.microsoft.com/office/powerpoint/2010/main" val="39682706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 Joseph Sorrentino / Shutterstock.com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 </a:t>
            </a:r>
            <a:r>
              <a:rPr lang="en-US" sz="1200" i="0" kern="1200" dirty="0">
                <a:solidFill>
                  <a:schemeClr val="tx1"/>
                </a:solidFill>
                <a:effectLst/>
                <a:latin typeface="+mn-lt"/>
                <a:ea typeface="+mn-ea"/>
                <a:cs typeface="+mn-cs"/>
              </a:rPr>
              <a:t>Consider asking the students how they participate in the liturgy. </a:t>
            </a:r>
            <a:r>
              <a:rPr lang="en-US" sz="1200" kern="1200" dirty="0">
                <a:solidFill>
                  <a:schemeClr val="tx1"/>
                </a:solidFill>
                <a:effectLst/>
                <a:highlight>
                  <a:srgbClr val="FFFF00"/>
                </a:highlight>
                <a:latin typeface="+mn-lt"/>
                <a:ea typeface="+mn-ea"/>
                <a:cs typeface="+mn-cs"/>
              </a:rPr>
              <a:t>We learn about the Incarnation of Jesus Christ by encountering him as true God and true man.</a:t>
            </a:r>
            <a:r>
              <a:rPr lang="en-US" sz="1200" i="0" kern="1200" dirty="0">
                <a:solidFill>
                  <a:schemeClr val="tx1"/>
                </a:solidFill>
                <a:effectLst/>
                <a:highlight>
                  <a:srgbClr val="FFFF00"/>
                </a:highlight>
                <a:latin typeface="+mn-lt"/>
                <a:ea typeface="+mn-ea"/>
                <a:cs typeface="+mn-cs"/>
              </a:rPr>
              <a:t> </a:t>
            </a:r>
            <a:r>
              <a:rPr lang="en-US" sz="1200" i="0" kern="1200" dirty="0">
                <a:solidFill>
                  <a:schemeClr val="tx1"/>
                </a:solidFill>
                <a:effectLst/>
                <a:latin typeface="+mn-lt"/>
                <a:ea typeface="+mn-ea"/>
                <a:cs typeface="+mn-cs"/>
              </a:rPr>
              <a:t>We learn about the mystery of the Trinity by encountering the Trinity in the liturgy. We learn about the Paschal Mystery as we participate in the Passion, death, Resurrection, and Ascension of Christ through the Eucharist.</a:t>
            </a:r>
          </a:p>
        </p:txBody>
      </p:sp>
      <p:sp>
        <p:nvSpPr>
          <p:cNvPr id="4" name="Slide Number Placeholder 3"/>
          <p:cNvSpPr>
            <a:spLocks noGrp="1"/>
          </p:cNvSpPr>
          <p:nvPr>
            <p:ph type="sldNum" sz="quarter" idx="10"/>
          </p:nvPr>
        </p:nvSpPr>
        <p:spPr/>
        <p:txBody>
          <a:bodyPr/>
          <a:lstStyle/>
          <a:p>
            <a:fld id="{720DC229-7167-44B8-9A48-0708C090EF13}" type="slidenum">
              <a:rPr lang="en-US" smtClean="0"/>
              <a:pPr/>
              <a:t>4</a:t>
            </a:fld>
            <a:endParaRPr lang="en-US" dirty="0"/>
          </a:p>
        </p:txBody>
      </p:sp>
    </p:spTree>
    <p:extLst>
      <p:ext uri="{BB962C8B-B14F-4D97-AF65-F5344CB8AC3E}">
        <p14:creationId xmlns:p14="http://schemas.microsoft.com/office/powerpoint/2010/main" val="17944512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5</a:t>
            </a:fld>
            <a:endParaRPr lang="en-US" dirty="0"/>
          </a:p>
        </p:txBody>
      </p:sp>
    </p:spTree>
    <p:extLst>
      <p:ext uri="{BB962C8B-B14F-4D97-AF65-F5344CB8AC3E}">
        <p14:creationId xmlns:p14="http://schemas.microsoft.com/office/powerpoint/2010/main" val="11504870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 </a:t>
            </a:r>
            <a:r>
              <a:rPr lang="en-US" sz="1200" i="0" kern="1200" dirty="0">
                <a:solidFill>
                  <a:schemeClr val="tx1"/>
                </a:solidFill>
                <a:effectLst/>
                <a:latin typeface="+mn-lt"/>
                <a:ea typeface="+mn-ea"/>
                <a:cs typeface="+mn-cs"/>
              </a:rPr>
              <a:t>The essential elements of the liturgy have been handed on to us through Scripture and Tradition. Scripture and Tradition are distinct, yet closely related. Both transmit the Word of God. Together they form a single, sacred Deposit of Faith. The Deposit of Faith is the treasure of the Church handed on from the time of the Apostles and is contained in Scripture and Tradition.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6</a:t>
            </a:fld>
            <a:endParaRPr lang="en-US" dirty="0"/>
          </a:p>
        </p:txBody>
      </p:sp>
    </p:spTree>
    <p:extLst>
      <p:ext uri="{BB962C8B-B14F-4D97-AF65-F5344CB8AC3E}">
        <p14:creationId xmlns:p14="http://schemas.microsoft.com/office/powerpoint/2010/main" val="31244540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7</a:t>
            </a:fld>
            <a:endParaRPr lang="en-US" dirty="0"/>
          </a:p>
        </p:txBody>
      </p:sp>
    </p:spTree>
    <p:extLst>
      <p:ext uri="{BB962C8B-B14F-4D97-AF65-F5344CB8AC3E}">
        <p14:creationId xmlns:p14="http://schemas.microsoft.com/office/powerpoint/2010/main" val="25964929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 CDGROUPS/Shutterstock.com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 </a:t>
            </a:r>
            <a:r>
              <a:rPr lang="en-US" sz="1200" i="0" kern="1200" dirty="0">
                <a:solidFill>
                  <a:schemeClr val="tx1"/>
                </a:solidFill>
                <a:effectLst/>
                <a:latin typeface="+mn-lt"/>
                <a:ea typeface="+mn-ea"/>
                <a:cs typeface="+mn-cs"/>
              </a:rPr>
              <a:t>The Holy Trinity is at work through the liturgy. As a sign of this, every liturgy begins, “In the name of the Father, and of the Son, and of the Holy Spirit.” Every liturgy ends with the celebrant’s asking for the blessing of the Holy Trinity.</a:t>
            </a:r>
          </a:p>
        </p:txBody>
      </p:sp>
      <p:sp>
        <p:nvSpPr>
          <p:cNvPr id="4" name="Slide Number Placeholder 3"/>
          <p:cNvSpPr>
            <a:spLocks noGrp="1"/>
          </p:cNvSpPr>
          <p:nvPr>
            <p:ph type="sldNum" sz="quarter" idx="10"/>
          </p:nvPr>
        </p:nvSpPr>
        <p:spPr/>
        <p:txBody>
          <a:bodyPr/>
          <a:lstStyle/>
          <a:p>
            <a:fld id="{720DC229-7167-44B8-9A48-0708C090EF13}" type="slidenum">
              <a:rPr lang="en-US" smtClean="0"/>
              <a:pPr/>
              <a:t>8</a:t>
            </a:fld>
            <a:endParaRPr lang="en-US" dirty="0"/>
          </a:p>
        </p:txBody>
      </p:sp>
    </p:spTree>
    <p:extLst>
      <p:ext uri="{BB962C8B-B14F-4D97-AF65-F5344CB8AC3E}">
        <p14:creationId xmlns:p14="http://schemas.microsoft.com/office/powerpoint/2010/main" val="19578613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9</a:t>
            </a:fld>
            <a:endParaRPr lang="en-US" dirty="0"/>
          </a:p>
        </p:txBody>
      </p:sp>
    </p:spTree>
    <p:extLst>
      <p:ext uri="{BB962C8B-B14F-4D97-AF65-F5344CB8AC3E}">
        <p14:creationId xmlns:p14="http://schemas.microsoft.com/office/powerpoint/2010/main" val="34844367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1981200"/>
            <a:ext cx="9144000" cy="1470025"/>
          </a:xfrm>
        </p:spPr>
        <p:txBody>
          <a:bodyPr>
            <a:normAutofit/>
          </a:bodyPr>
          <a:lstStyle>
            <a:lvl1pPr algn="ctr">
              <a:defRPr sz="4400" b="1">
                <a:solidFill>
                  <a:schemeClr val="tx1"/>
                </a:solidFill>
                <a:effectLst>
                  <a:outerShdw blurRad="50800" dist="50800" dir="5400000" algn="ctr" rotWithShape="0">
                    <a:schemeClr val="bg1">
                      <a:lumMod val="85000"/>
                    </a:schemeClr>
                  </a:outerShdw>
                </a:effectLst>
                <a:latin typeface="Arial" pitchFamily="34" charset="0"/>
                <a:cs typeface="Arial" pitchFamily="34" charset="0"/>
              </a:defRPr>
            </a:lvl1pPr>
          </a:lstStyle>
          <a:p>
            <a:r>
              <a:rPr lang="en-US" dirty="0"/>
              <a:t>Click to edit Master title style</a:t>
            </a:r>
          </a:p>
        </p:txBody>
      </p:sp>
      <p:sp>
        <p:nvSpPr>
          <p:cNvPr id="9" name="Text Placeholder 8"/>
          <p:cNvSpPr>
            <a:spLocks noGrp="1"/>
          </p:cNvSpPr>
          <p:nvPr>
            <p:ph type="body" sz="quarter" idx="10" hasCustomPrompt="1"/>
          </p:nvPr>
        </p:nvSpPr>
        <p:spPr>
          <a:xfrm>
            <a:off x="7543800" y="6019800"/>
            <a:ext cx="1676400" cy="304800"/>
          </a:xfrm>
        </p:spPr>
        <p:txBody>
          <a:bodyPr lIns="0" anchor="ctr" anchorCtr="0">
            <a:normAutofit/>
          </a:bodyPr>
          <a:lstStyle>
            <a:lvl1pPr algn="l">
              <a:buNone/>
              <a:defRPr sz="800">
                <a:solidFill>
                  <a:schemeClr val="bg1">
                    <a:lumMod val="50000"/>
                  </a:schemeClr>
                </a:solidFill>
              </a:defRPr>
            </a:lvl1pPr>
          </a:lstStyle>
          <a:p>
            <a:pPr lvl="0"/>
            <a:r>
              <a:rPr lang="en-US" dirty="0"/>
              <a:t>Document # TX000000</a:t>
            </a:r>
          </a:p>
        </p:txBody>
      </p:sp>
    </p:spTree>
    <p:extLst>
      <p:ext uri="{BB962C8B-B14F-4D97-AF65-F5344CB8AC3E}">
        <p14:creationId xmlns:p14="http://schemas.microsoft.com/office/powerpoint/2010/main" val="593508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le no body text">
    <p:spTree>
      <p:nvGrpSpPr>
        <p:cNvPr id="1" name=""/>
        <p:cNvGrpSpPr/>
        <p:nvPr/>
      </p:nvGrpSpPr>
      <p:grpSpPr>
        <a:xfrm>
          <a:off x="0" y="0"/>
          <a:ext cx="0" cy="0"/>
          <a:chOff x="0" y="0"/>
          <a:chExt cx="0" cy="0"/>
        </a:xfrm>
      </p:grpSpPr>
      <p:sp>
        <p:nvSpPr>
          <p:cNvPr id="10" name="Text Placeholder 9"/>
          <p:cNvSpPr>
            <a:spLocks noGrp="1"/>
          </p:cNvSpPr>
          <p:nvPr>
            <p:ph type="body" sz="quarter" idx="12"/>
          </p:nvPr>
        </p:nvSpPr>
        <p:spPr>
          <a:xfrm>
            <a:off x="914400" y="1143000"/>
            <a:ext cx="7696200" cy="609600"/>
          </a:xfrm>
        </p:spPr>
        <p:txBody>
          <a:bodyPr/>
          <a:lstStyle>
            <a:lvl1pPr>
              <a:buNone/>
              <a:defRPr sz="2800" b="1"/>
            </a:lvl1pPr>
          </a:lstStyle>
          <a:p>
            <a:pPr lvl="0"/>
            <a:r>
              <a:rPr lang="en-US"/>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2 column/narrow column">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4" name="Content Placeholder 3"/>
          <p:cNvSpPr>
            <a:spLocks noGrp="1"/>
          </p:cNvSpPr>
          <p:nvPr>
            <p:ph sz="half" idx="2"/>
          </p:nvPr>
        </p:nvSpPr>
        <p:spPr>
          <a:xfrm>
            <a:off x="4648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11" name="Text Placeholder 10"/>
          <p:cNvSpPr>
            <a:spLocks noGrp="1"/>
          </p:cNvSpPr>
          <p:nvPr>
            <p:ph type="body" sz="quarter" idx="12"/>
          </p:nvPr>
        </p:nvSpPr>
        <p:spPr>
          <a:xfrm>
            <a:off x="914400" y="1143000"/>
            <a:ext cx="7315200" cy="609600"/>
          </a:xfrm>
        </p:spPr>
        <p:txBody>
          <a:bodyPr>
            <a:normAutofit/>
          </a:bodyPr>
          <a:lstStyle>
            <a:lvl1pPr>
              <a:buNone/>
              <a:defRPr sz="2800" b="1"/>
            </a:lvl1pPr>
          </a:lstStyle>
          <a:p>
            <a:pPr lvl="0"/>
            <a:r>
              <a:rPr lang="en-US"/>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Quote Slide">
    <p:spTree>
      <p:nvGrpSpPr>
        <p:cNvPr id="1" name=""/>
        <p:cNvGrpSpPr/>
        <p:nvPr/>
      </p:nvGrpSpPr>
      <p:grpSpPr>
        <a:xfrm>
          <a:off x="0" y="0"/>
          <a:ext cx="0" cy="0"/>
          <a:chOff x="0" y="0"/>
          <a:chExt cx="0" cy="0"/>
        </a:xfrm>
      </p:grpSpPr>
      <p:sp>
        <p:nvSpPr>
          <p:cNvPr id="6"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11" name="Text Placeholder 10"/>
          <p:cNvSpPr>
            <a:spLocks noGrp="1"/>
          </p:cNvSpPr>
          <p:nvPr>
            <p:ph type="body" sz="quarter" idx="12"/>
          </p:nvPr>
        </p:nvSpPr>
        <p:spPr>
          <a:xfrm>
            <a:off x="914400" y="2514600"/>
            <a:ext cx="7315200" cy="1524000"/>
          </a:xfrm>
        </p:spPr>
        <p:txBody>
          <a:bodyPr/>
          <a:lstStyle>
            <a:lvl1pPr algn="ctr">
              <a:buNone/>
              <a:defRPr sz="2800">
                <a:solidFill>
                  <a:schemeClr val="accent5">
                    <a:lumMod val="75000"/>
                  </a:schemeClr>
                </a:solidFill>
              </a:defRPr>
            </a:lvl1pPr>
            <a:lvl2pPr algn="ctr">
              <a:defRPr sz="2400" i="1"/>
            </a:lvl2pPr>
          </a:lstStyle>
          <a:p>
            <a:pPr lvl="0"/>
            <a:r>
              <a:rPr lang="en-US"/>
              <a:t>Click to edit Master text styles</a:t>
            </a:r>
          </a:p>
          <a:p>
            <a:pPr lvl="1"/>
            <a:r>
              <a:rPr lang="en-US"/>
              <a:t>Second level</a:t>
            </a:r>
          </a:p>
        </p:txBody>
      </p:sp>
      <p:sp>
        <p:nvSpPr>
          <p:cNvPr id="13" name="Text Placeholder 12"/>
          <p:cNvSpPr>
            <a:spLocks noGrp="1"/>
          </p:cNvSpPr>
          <p:nvPr>
            <p:ph type="body" sz="quarter" idx="13"/>
          </p:nvPr>
        </p:nvSpPr>
        <p:spPr>
          <a:xfrm>
            <a:off x="2590800" y="4267200"/>
            <a:ext cx="5029200" cy="1447800"/>
          </a:xfrm>
        </p:spPr>
        <p:txBody>
          <a:bodyPr>
            <a:normAutofit/>
          </a:bodyPr>
          <a:lstStyle>
            <a:lvl1pPr marL="457200" indent="-457200">
              <a:buAutoNum type="arabicPeriod"/>
              <a:defRPr sz="2400"/>
            </a:lvl1pPr>
            <a:lvl2pPr>
              <a:defRPr sz="2400"/>
            </a:lvl2pPr>
          </a:lstStyle>
          <a:p>
            <a:pPr lvl="0"/>
            <a:r>
              <a:rPr lang="en-US"/>
              <a:t>Click to edit Master text styles</a:t>
            </a:r>
          </a:p>
          <a:p>
            <a:pPr lvl="1"/>
            <a:r>
              <a:rPr lang="en-US"/>
              <a:t>Second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1752600"/>
            <a:ext cx="6477000" cy="4373563"/>
          </a:xfrm>
        </p:spPr>
        <p:txBody>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9743904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1143000"/>
            <a:ext cx="8229600" cy="914400"/>
          </a:xfrm>
        </p:spPr>
        <p:txBody>
          <a:bodyPr>
            <a:normAutofit/>
          </a:bodyPr>
          <a:lstStyle>
            <a:lvl1pPr algn="l">
              <a:defRPr sz="2800" b="1" baseline="0">
                <a:latin typeface="Arial" pitchFamily="34" charset="0"/>
                <a:cs typeface="Arial" pitchFamily="34" charset="0"/>
              </a:defRPr>
            </a:lvl1pPr>
          </a:lstStyle>
          <a:p>
            <a:r>
              <a:rPr lang="en-US" dirty="0"/>
              <a:t>Click to edit Master title style</a:t>
            </a:r>
            <a:br>
              <a:rPr lang="en-US" dirty="0"/>
            </a:br>
            <a:r>
              <a:rPr lang="en-US" dirty="0"/>
              <a:t>2 line title</a:t>
            </a:r>
          </a:p>
        </p:txBody>
      </p:sp>
      <p:sp>
        <p:nvSpPr>
          <p:cNvPr id="3" name="Content Placeholder 2"/>
          <p:cNvSpPr>
            <a:spLocks noGrp="1"/>
          </p:cNvSpPr>
          <p:nvPr>
            <p:ph idx="1"/>
          </p:nvPr>
        </p:nvSpPr>
        <p:spPr>
          <a:xfrm>
            <a:off x="1371600" y="2209800"/>
            <a:ext cx="64770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3401847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2 lines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2209800"/>
            <a:ext cx="64008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
        <p:nvSpPr>
          <p:cNvPr id="9" name="Text Placeholder 8"/>
          <p:cNvSpPr>
            <a:spLocks noGrp="1"/>
          </p:cNvSpPr>
          <p:nvPr>
            <p:ph type="body" sz="quarter" idx="12" hasCustomPrompt="1"/>
          </p:nvPr>
        </p:nvSpPr>
        <p:spPr>
          <a:xfrm>
            <a:off x="1676400" y="1600200"/>
            <a:ext cx="6477000" cy="533400"/>
          </a:xfrm>
        </p:spPr>
        <p:txBody>
          <a:bodyPr>
            <a:normAutofit/>
          </a:bodyPr>
          <a:lstStyle>
            <a:lvl1pPr>
              <a:buNone/>
              <a:defRPr sz="2800" b="1">
                <a:solidFill>
                  <a:schemeClr val="tx2">
                    <a:lumMod val="60000"/>
                    <a:lumOff val="40000"/>
                  </a:schemeClr>
                </a:solidFill>
              </a:defRPr>
            </a:lvl1pPr>
          </a:lstStyle>
          <a:p>
            <a:pPr lvl="0"/>
            <a:r>
              <a:rPr lang="en-US" dirty="0"/>
              <a:t>Click to edit 2nd line emphasis title</a:t>
            </a:r>
          </a:p>
        </p:txBody>
      </p:sp>
    </p:spTree>
    <p:extLst>
      <p:ext uri="{BB962C8B-B14F-4D97-AF65-F5344CB8AC3E}">
        <p14:creationId xmlns:p14="http://schemas.microsoft.com/office/powerpoint/2010/main" val="32780111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no body text">
    <p:spTree>
      <p:nvGrpSpPr>
        <p:cNvPr id="1" name=""/>
        <p:cNvGrpSpPr/>
        <p:nvPr/>
      </p:nvGrpSpPr>
      <p:grpSpPr>
        <a:xfrm>
          <a:off x="0" y="0"/>
          <a:ext cx="0" cy="0"/>
          <a:chOff x="0" y="0"/>
          <a:chExt cx="0" cy="0"/>
        </a:xfrm>
      </p:grpSpPr>
      <p:sp>
        <p:nvSpPr>
          <p:cNvPr id="10" name="Text Placeholder 9"/>
          <p:cNvSpPr>
            <a:spLocks noGrp="1"/>
          </p:cNvSpPr>
          <p:nvPr>
            <p:ph type="body" sz="quarter" idx="12"/>
          </p:nvPr>
        </p:nvSpPr>
        <p:spPr>
          <a:xfrm>
            <a:off x="914400" y="1143000"/>
            <a:ext cx="7696200" cy="609600"/>
          </a:xfrm>
        </p:spPr>
        <p:txBody>
          <a:bodyPr/>
          <a:lstStyle>
            <a:lvl1pPr>
              <a:buNone/>
              <a:defRPr sz="2800" b="1"/>
            </a:lvl1pPr>
          </a:lstStyle>
          <a:p>
            <a:pPr lvl="0"/>
            <a:r>
              <a:rPr lang="en-US"/>
              <a:t>Click to edit Master text styles</a:t>
            </a:r>
          </a:p>
        </p:txBody>
      </p:sp>
    </p:spTree>
    <p:extLst>
      <p:ext uri="{BB962C8B-B14F-4D97-AF65-F5344CB8AC3E}">
        <p14:creationId xmlns:p14="http://schemas.microsoft.com/office/powerpoint/2010/main" val="5098663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996931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column/narrow column">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4" name="Content Placeholder 3"/>
          <p:cNvSpPr>
            <a:spLocks noGrp="1"/>
          </p:cNvSpPr>
          <p:nvPr>
            <p:ph sz="half" idx="2"/>
          </p:nvPr>
        </p:nvSpPr>
        <p:spPr>
          <a:xfrm>
            <a:off x="4648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11" name="Text Placeholder 10"/>
          <p:cNvSpPr>
            <a:spLocks noGrp="1"/>
          </p:cNvSpPr>
          <p:nvPr>
            <p:ph type="body" sz="quarter" idx="12"/>
          </p:nvPr>
        </p:nvSpPr>
        <p:spPr>
          <a:xfrm>
            <a:off x="914400" y="1143000"/>
            <a:ext cx="7315200" cy="609600"/>
          </a:xfrm>
        </p:spPr>
        <p:txBody>
          <a:bodyPr>
            <a:normAutofit/>
          </a:bodyPr>
          <a:lstStyle>
            <a:lvl1pPr>
              <a:buNone/>
              <a:defRPr sz="2800" b="1"/>
            </a:lvl1pPr>
          </a:lstStyle>
          <a:p>
            <a:pPr lvl="0"/>
            <a:r>
              <a:rPr lang="en-US"/>
              <a:t>Click to edit Master text styles</a:t>
            </a:r>
          </a:p>
        </p:txBody>
      </p:sp>
    </p:spTree>
    <p:extLst>
      <p:ext uri="{BB962C8B-B14F-4D97-AF65-F5344CB8AC3E}">
        <p14:creationId xmlns:p14="http://schemas.microsoft.com/office/powerpoint/2010/main" val="3982361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6"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11" name="Text Placeholder 10"/>
          <p:cNvSpPr>
            <a:spLocks noGrp="1"/>
          </p:cNvSpPr>
          <p:nvPr>
            <p:ph type="body" sz="quarter" idx="12"/>
          </p:nvPr>
        </p:nvSpPr>
        <p:spPr>
          <a:xfrm>
            <a:off x="914400" y="2514600"/>
            <a:ext cx="7315200" cy="1524000"/>
          </a:xfrm>
        </p:spPr>
        <p:txBody>
          <a:bodyPr/>
          <a:lstStyle>
            <a:lvl1pPr algn="ctr">
              <a:buNone/>
              <a:defRPr sz="2800">
                <a:solidFill>
                  <a:schemeClr val="accent5">
                    <a:lumMod val="75000"/>
                  </a:schemeClr>
                </a:solidFill>
              </a:defRPr>
            </a:lvl1pPr>
            <a:lvl2pPr algn="ctr">
              <a:defRPr sz="2400" i="1"/>
            </a:lvl2pPr>
          </a:lstStyle>
          <a:p>
            <a:pPr lvl="0"/>
            <a:r>
              <a:rPr lang="en-US"/>
              <a:t>Click to edit Master text styles</a:t>
            </a:r>
          </a:p>
          <a:p>
            <a:pPr lvl="1"/>
            <a:r>
              <a:rPr lang="en-US"/>
              <a:t>Second level</a:t>
            </a:r>
          </a:p>
        </p:txBody>
      </p:sp>
      <p:sp>
        <p:nvSpPr>
          <p:cNvPr id="13" name="Text Placeholder 12"/>
          <p:cNvSpPr>
            <a:spLocks noGrp="1"/>
          </p:cNvSpPr>
          <p:nvPr>
            <p:ph type="body" sz="quarter" idx="13"/>
          </p:nvPr>
        </p:nvSpPr>
        <p:spPr>
          <a:xfrm>
            <a:off x="2590800" y="4267200"/>
            <a:ext cx="5029200" cy="1447800"/>
          </a:xfrm>
        </p:spPr>
        <p:txBody>
          <a:bodyPr>
            <a:normAutofit/>
          </a:bodyPr>
          <a:lstStyle>
            <a:lvl1pPr marL="457200" indent="-457200">
              <a:buAutoNum type="arabicPeriod"/>
              <a:defRPr sz="2400"/>
            </a:lvl1pPr>
            <a:lvl2pPr>
              <a:defRPr sz="2400"/>
            </a:lvl2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488627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Title 2 lines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2209800"/>
            <a:ext cx="64008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
        <p:nvSpPr>
          <p:cNvPr id="9" name="Text Placeholder 8"/>
          <p:cNvSpPr>
            <a:spLocks noGrp="1"/>
          </p:cNvSpPr>
          <p:nvPr>
            <p:ph type="body" sz="quarter" idx="12" hasCustomPrompt="1"/>
          </p:nvPr>
        </p:nvSpPr>
        <p:spPr>
          <a:xfrm>
            <a:off x="1676400" y="1600200"/>
            <a:ext cx="6477000" cy="533400"/>
          </a:xfrm>
        </p:spPr>
        <p:txBody>
          <a:bodyPr>
            <a:normAutofit/>
          </a:bodyPr>
          <a:lstStyle>
            <a:lvl1pPr>
              <a:buNone/>
              <a:defRPr sz="2800" b="1">
                <a:solidFill>
                  <a:schemeClr val="tx2">
                    <a:lumMod val="60000"/>
                    <a:lumOff val="40000"/>
                  </a:schemeClr>
                </a:solidFill>
              </a:defRPr>
            </a:lvl1pPr>
          </a:lstStyle>
          <a:p>
            <a:pPr lvl="0"/>
            <a:r>
              <a:rPr lang="en-US" dirty="0"/>
              <a:t>Click to edit 2nd line emphasis title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838200"/>
            <a:ext cx="7772400" cy="5794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542196247"/>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72" r:id="rId9"/>
    <p:sldLayoutId id="2147483651" r:id="rId10"/>
    <p:sldLayoutId id="2147483674" r:id="rId11"/>
    <p:sldLayoutId id="2147483652" r:id="rId12"/>
    <p:sldLayoutId id="2147483655" r:id="rId13"/>
  </p:sldLayoutIdLst>
  <p:txStyles>
    <p:title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1981200"/>
            <a:ext cx="9144000" cy="1470025"/>
          </a:xfrm>
        </p:spPr>
        <p:txBody>
          <a:bodyPr/>
          <a:lstStyle/>
          <a:p>
            <a:pPr lvl="0">
              <a:defRPr/>
            </a:pPr>
            <a:r>
              <a:rPr lang="en-US" dirty="0">
                <a:solidFill>
                  <a:sysClr val="windowText" lastClr="000000"/>
                </a:solidFill>
                <a:effectLst>
                  <a:outerShdw blurRad="50800" dist="50800" dir="5400000" algn="ctr" rotWithShape="0">
                    <a:sysClr val="window" lastClr="FFFFFF">
                      <a:lumMod val="85000"/>
                    </a:sysClr>
                  </a:outerShdw>
                </a:effectLst>
              </a:rPr>
              <a:t>Liturgy</a:t>
            </a:r>
          </a:p>
        </p:txBody>
      </p:sp>
      <p:sp>
        <p:nvSpPr>
          <p:cNvPr id="3" name="Subtitle 2"/>
          <p:cNvSpPr txBox="1">
            <a:spLocks/>
          </p:cNvSpPr>
          <p:nvPr/>
        </p:nvSpPr>
        <p:spPr>
          <a:xfrm>
            <a:off x="-30866" y="3352800"/>
            <a:ext cx="9144000" cy="990600"/>
          </a:xfrm>
          <a:prstGeom prst="rect">
            <a:avLst/>
          </a:prstGeom>
        </p:spPr>
        <p:txBody>
          <a:bodyPr/>
          <a:lst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000" b="0" i="1" u="none" strike="noStrike" kern="1200" cap="none" spc="0" normalizeH="0" baseline="0" noProof="0" dirty="0">
                <a:ln>
                  <a:noFill/>
                </a:ln>
                <a:solidFill>
                  <a:prstClr val="black"/>
                </a:solidFill>
                <a:effectLst/>
                <a:uLnTx/>
                <a:uFillTx/>
                <a:latin typeface="Arial" pitchFamily="34" charset="0"/>
                <a:ea typeface="+mn-ea"/>
                <a:cs typeface="Arial" pitchFamily="34" charset="0"/>
              </a:rPr>
              <a:t>Sacraments and God’s Grace</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000" b="0" i="0" u="none" strike="noStrike" kern="1200" cap="none" spc="0" normalizeH="0" baseline="0" noProof="0" dirty="0">
                <a:ln>
                  <a:noFill/>
                </a:ln>
                <a:solidFill>
                  <a:prstClr val="black"/>
                </a:solidFill>
                <a:effectLst/>
                <a:uLnTx/>
                <a:uFillTx/>
                <a:latin typeface="Arial" pitchFamily="34" charset="0"/>
                <a:ea typeface="+mn-ea"/>
                <a:cs typeface="Arial" pitchFamily="34" charset="0"/>
              </a:rPr>
              <a:t>Unit 1, Chapter 1</a:t>
            </a:r>
          </a:p>
        </p:txBody>
      </p:sp>
      <p:sp>
        <p:nvSpPr>
          <p:cNvPr id="5" name="Text Placeholder 3"/>
          <p:cNvSpPr>
            <a:spLocks noGrp="1"/>
          </p:cNvSpPr>
          <p:nvPr/>
        </p:nvSpPr>
        <p:spPr>
          <a:xfrm>
            <a:off x="0" y="5562600"/>
            <a:ext cx="9144000" cy="123111"/>
          </a:xfrm>
          <a:prstGeom prst="rect">
            <a:avLst/>
          </a:prstGeom>
        </p:spPr>
        <p:txBody>
          <a:bodyPr vert="horz" wrap="square" lIns="0" tIns="0" rIns="0" bIns="0" rtlCol="0" anchor="ctr" anchorCtr="0">
            <a:spAutoFit/>
          </a:bodyPr>
          <a:lstStyle>
            <a:lvl1pPr marL="342900" indent="-342900" algn="l" defTabSz="914400" rtl="0" eaLnBrk="1" latinLnBrk="0" hangingPunct="1">
              <a:spcBef>
                <a:spcPct val="20000"/>
              </a:spcBef>
              <a:buFont typeface="Arial" pitchFamily="34" charset="0"/>
              <a:buNone/>
              <a:defRPr sz="800" kern="1200">
                <a:solidFill>
                  <a:schemeClr val="bg1">
                    <a:lumMod val="50000"/>
                  </a:schemeClr>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800" b="0" i="0" u="none" strike="noStrike" kern="1200" cap="none" spc="0" normalizeH="0" baseline="0" noProof="0" dirty="0">
                <a:ln>
                  <a:noFill/>
                </a:ln>
                <a:solidFill>
                  <a:prstClr val="white">
                    <a:lumMod val="50000"/>
                  </a:prstClr>
                </a:solidFill>
                <a:effectLst/>
                <a:uLnTx/>
                <a:uFillTx/>
                <a:latin typeface="Arial" pitchFamily="34" charset="0"/>
                <a:ea typeface="+mn-ea"/>
                <a:cs typeface="Arial" pitchFamily="34" charset="0"/>
              </a:rPr>
              <a:t>Document #: TX006839</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14400"/>
            <a:ext cx="8229600" cy="533400"/>
          </a:xfrm>
        </p:spPr>
        <p:txBody>
          <a:bodyPr/>
          <a:lstStyle/>
          <a:p>
            <a:r>
              <a:rPr lang="en-US" dirty="0"/>
              <a:t>Who do we celebrate the liturgy with?</a:t>
            </a:r>
          </a:p>
        </p:txBody>
      </p:sp>
      <p:pic>
        <p:nvPicPr>
          <p:cNvPr id="5" name="Picture 4" descr="A close up of a persons face&#10;&#10;Description automatically generated">
            <a:extLst>
              <a:ext uri="{FF2B5EF4-FFF2-40B4-BE49-F238E27FC236}">
                <a16:creationId xmlns:a16="http://schemas.microsoft.com/office/drawing/2014/main" id="{6421D0FA-05FA-4140-BF80-5DA857EF7072}"/>
              </a:ext>
            </a:extLst>
          </p:cNvPr>
          <p:cNvPicPr>
            <a:picLocks noChangeAspect="1"/>
          </p:cNvPicPr>
          <p:nvPr/>
        </p:nvPicPr>
        <p:blipFill rotWithShape="1">
          <a:blip r:embed="rId3">
            <a:extLst>
              <a:ext uri="{28A0092B-C50C-407E-A947-70E740481C1C}">
                <a14:useLocalDpi xmlns:a14="http://schemas.microsoft.com/office/drawing/2010/main" val="0"/>
              </a:ext>
            </a:extLst>
          </a:blip>
          <a:srcRect l="17187" r="15385"/>
          <a:stretch/>
        </p:blipFill>
        <p:spPr>
          <a:xfrm>
            <a:off x="0" y="1600200"/>
            <a:ext cx="3886200" cy="3896139"/>
          </a:xfrm>
          <a:prstGeom prst="rect">
            <a:avLst/>
          </a:prstGeom>
        </p:spPr>
      </p:pic>
      <p:sp>
        <p:nvSpPr>
          <p:cNvPr id="3" name="Content Placeholder 2"/>
          <p:cNvSpPr>
            <a:spLocks noGrp="1"/>
          </p:cNvSpPr>
          <p:nvPr>
            <p:ph idx="1"/>
          </p:nvPr>
        </p:nvSpPr>
        <p:spPr>
          <a:xfrm>
            <a:off x="4114800" y="1676400"/>
            <a:ext cx="4724400" cy="4572000"/>
          </a:xfrm>
        </p:spPr>
        <p:txBody>
          <a:bodyPr>
            <a:normAutofit/>
          </a:bodyPr>
          <a:lstStyle/>
          <a:p>
            <a:pPr marL="234950" lvl="0" indent="-234950">
              <a:lnSpc>
                <a:spcPct val="114000"/>
              </a:lnSpc>
            </a:pPr>
            <a:r>
              <a:rPr lang="en-US" dirty="0"/>
              <a:t>We celebrate with those in </a:t>
            </a:r>
            <a:br>
              <a:rPr lang="en-US" dirty="0"/>
            </a:br>
            <a:r>
              <a:rPr lang="en-US" dirty="0"/>
              <a:t>our community.</a:t>
            </a:r>
          </a:p>
          <a:p>
            <a:pPr marL="234950" lvl="0" indent="-234950">
              <a:lnSpc>
                <a:spcPct val="114000"/>
              </a:lnSpc>
            </a:pPr>
            <a:r>
              <a:rPr lang="en-US" dirty="0"/>
              <a:t>We celebrate with the angels, saints, and those who have gone before us in faith. </a:t>
            </a:r>
          </a:p>
          <a:p>
            <a:pPr marL="234950" lvl="0" indent="-234950">
              <a:lnSpc>
                <a:spcPct val="114000"/>
              </a:lnSpc>
            </a:pPr>
            <a:r>
              <a:rPr lang="en-US" dirty="0"/>
              <a:t>In the liturgy, boundaries of time and space are broken,</a:t>
            </a:r>
            <a:br>
              <a:rPr lang="en-US" dirty="0"/>
            </a:br>
            <a:r>
              <a:rPr lang="en-US" dirty="0"/>
              <a:t>and we are one in Christ.</a:t>
            </a:r>
          </a:p>
          <a:p>
            <a:pPr marL="234950" lvl="0" indent="-234950">
              <a:lnSpc>
                <a:spcPct val="114000"/>
              </a:lnSpc>
            </a:pPr>
            <a:r>
              <a:rPr lang="en-US" dirty="0"/>
              <a:t>The Church on Earth is united </a:t>
            </a:r>
            <a:br>
              <a:rPr lang="en-US" dirty="0"/>
            </a:br>
            <a:r>
              <a:rPr lang="en-US" dirty="0"/>
              <a:t>with the Church in Heaven.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1791" y="990600"/>
            <a:ext cx="8229600" cy="533400"/>
          </a:xfrm>
        </p:spPr>
        <p:txBody>
          <a:bodyPr>
            <a:normAutofit/>
          </a:bodyPr>
          <a:lstStyle/>
          <a:p>
            <a:r>
              <a:rPr lang="en-US" dirty="0"/>
              <a:t>How is Christ present in the Eucharist?</a:t>
            </a:r>
          </a:p>
        </p:txBody>
      </p:sp>
      <p:sp>
        <p:nvSpPr>
          <p:cNvPr id="3" name="TextBox 2">
            <a:extLst>
              <a:ext uri="{FF2B5EF4-FFF2-40B4-BE49-F238E27FC236}">
                <a16:creationId xmlns:a16="http://schemas.microsoft.com/office/drawing/2014/main" id="{6EED24A0-8FBA-412B-8E37-B22E1D83E8F5}"/>
              </a:ext>
            </a:extLst>
          </p:cNvPr>
          <p:cNvSpPr txBox="1"/>
          <p:nvPr/>
        </p:nvSpPr>
        <p:spPr bwMode="auto">
          <a:xfrm>
            <a:off x="2594520" y="1678322"/>
            <a:ext cx="1889671" cy="1603837"/>
          </a:xfrm>
          <a:prstGeom prst="rect">
            <a:avLst/>
          </a:prstGeom>
          <a:noFill/>
          <a:ln w="9525">
            <a:noFill/>
            <a:miter lim="800000"/>
            <a:headEnd/>
            <a:tailEnd/>
          </a:ln>
        </p:spPr>
        <p:txBody>
          <a:bodyPr wrap="square" rtlCol="0">
            <a:spAutoFit/>
          </a:bodyPr>
          <a:lstStyle/>
          <a:p>
            <a:pPr>
              <a:lnSpc>
                <a:spcPct val="114000"/>
              </a:lnSpc>
            </a:pPr>
            <a:r>
              <a:rPr lang="en-US" sz="2200" dirty="0">
                <a:latin typeface="Arial" panose="020B0604020202020204" pitchFamily="34" charset="0"/>
                <a:cs typeface="Arial" panose="020B0604020202020204" pitchFamily="34" charset="0"/>
              </a:rPr>
              <a:t>in the priest, who acts in the person </a:t>
            </a:r>
            <a:br>
              <a:rPr lang="en-US" sz="2200" dirty="0">
                <a:latin typeface="Arial" panose="020B0604020202020204" pitchFamily="34" charset="0"/>
                <a:cs typeface="Arial" panose="020B0604020202020204" pitchFamily="34" charset="0"/>
              </a:rPr>
            </a:br>
            <a:r>
              <a:rPr lang="en-US" sz="2200" dirty="0">
                <a:latin typeface="Arial" panose="020B0604020202020204" pitchFamily="34" charset="0"/>
                <a:cs typeface="Arial" panose="020B0604020202020204" pitchFamily="34" charset="0"/>
              </a:rPr>
              <a:t>of Christ</a:t>
            </a:r>
          </a:p>
        </p:txBody>
      </p:sp>
      <p:sp>
        <p:nvSpPr>
          <p:cNvPr id="4" name="TextBox 3">
            <a:extLst>
              <a:ext uri="{FF2B5EF4-FFF2-40B4-BE49-F238E27FC236}">
                <a16:creationId xmlns:a16="http://schemas.microsoft.com/office/drawing/2014/main" id="{41C72F60-77E1-4C28-AA29-56213D8BBF47}"/>
              </a:ext>
            </a:extLst>
          </p:cNvPr>
          <p:cNvSpPr txBox="1"/>
          <p:nvPr/>
        </p:nvSpPr>
        <p:spPr bwMode="auto">
          <a:xfrm>
            <a:off x="6714432" y="1673679"/>
            <a:ext cx="2200968" cy="1603837"/>
          </a:xfrm>
          <a:prstGeom prst="rect">
            <a:avLst/>
          </a:prstGeom>
          <a:noFill/>
          <a:ln w="9525">
            <a:noFill/>
            <a:miter lim="800000"/>
            <a:headEnd/>
            <a:tailEnd/>
          </a:ln>
        </p:spPr>
        <p:txBody>
          <a:bodyPr wrap="square" rtlCol="0">
            <a:spAutoFit/>
          </a:bodyPr>
          <a:lstStyle/>
          <a:p>
            <a:pPr>
              <a:lnSpc>
                <a:spcPct val="114000"/>
              </a:lnSpc>
            </a:pPr>
            <a:r>
              <a:rPr lang="en-US" sz="2200" dirty="0">
                <a:latin typeface="Arial" panose="020B0604020202020204" pitchFamily="34" charset="0"/>
                <a:cs typeface="Arial" panose="020B0604020202020204" pitchFamily="34" charset="0"/>
              </a:rPr>
              <a:t>in the assembly, because we</a:t>
            </a:r>
            <a:br>
              <a:rPr lang="en-US" sz="2200" dirty="0">
                <a:latin typeface="Arial" panose="020B0604020202020204" pitchFamily="34" charset="0"/>
                <a:cs typeface="Arial" panose="020B0604020202020204" pitchFamily="34" charset="0"/>
              </a:rPr>
            </a:br>
            <a:r>
              <a:rPr lang="en-US" sz="2200" dirty="0">
                <a:latin typeface="Arial" panose="020B0604020202020204" pitchFamily="34" charset="0"/>
                <a:cs typeface="Arial" panose="020B0604020202020204" pitchFamily="34" charset="0"/>
              </a:rPr>
              <a:t>are the Body </a:t>
            </a:r>
            <a:br>
              <a:rPr lang="en-US" sz="2200" dirty="0">
                <a:latin typeface="Arial" panose="020B0604020202020204" pitchFamily="34" charset="0"/>
                <a:cs typeface="Arial" panose="020B0604020202020204" pitchFamily="34" charset="0"/>
              </a:rPr>
            </a:br>
            <a:r>
              <a:rPr lang="en-US" sz="2200" dirty="0">
                <a:latin typeface="Arial" panose="020B0604020202020204" pitchFamily="34" charset="0"/>
                <a:cs typeface="Arial" panose="020B0604020202020204" pitchFamily="34" charset="0"/>
              </a:rPr>
              <a:t>of Christ</a:t>
            </a:r>
          </a:p>
        </p:txBody>
      </p:sp>
      <p:sp>
        <p:nvSpPr>
          <p:cNvPr id="5" name="TextBox 4">
            <a:extLst>
              <a:ext uri="{FF2B5EF4-FFF2-40B4-BE49-F238E27FC236}">
                <a16:creationId xmlns:a16="http://schemas.microsoft.com/office/drawing/2014/main" id="{7B46C133-2741-43C1-972F-F7E2D42FBA2C}"/>
              </a:ext>
            </a:extLst>
          </p:cNvPr>
          <p:cNvSpPr txBox="1"/>
          <p:nvPr/>
        </p:nvSpPr>
        <p:spPr bwMode="auto">
          <a:xfrm>
            <a:off x="766639" y="4092272"/>
            <a:ext cx="1981202" cy="1217898"/>
          </a:xfrm>
          <a:prstGeom prst="rect">
            <a:avLst/>
          </a:prstGeom>
          <a:noFill/>
          <a:ln w="9525">
            <a:noFill/>
            <a:miter lim="800000"/>
            <a:headEnd/>
            <a:tailEnd/>
          </a:ln>
        </p:spPr>
        <p:txBody>
          <a:bodyPr wrap="square" rtlCol="0">
            <a:spAutoFit/>
          </a:bodyPr>
          <a:lstStyle/>
          <a:p>
            <a:pPr>
              <a:lnSpc>
                <a:spcPct val="114000"/>
              </a:lnSpc>
            </a:pPr>
            <a:r>
              <a:rPr lang="en-US" sz="2200" dirty="0">
                <a:latin typeface="Arial" panose="020B0604020202020204" pitchFamily="34" charset="0"/>
                <a:cs typeface="Arial" panose="020B0604020202020204" pitchFamily="34" charset="0"/>
              </a:rPr>
              <a:t>in the Word </a:t>
            </a:r>
            <a:br>
              <a:rPr lang="en-US" sz="2200" dirty="0">
                <a:latin typeface="Arial" panose="020B0604020202020204" pitchFamily="34" charset="0"/>
                <a:cs typeface="Arial" panose="020B0604020202020204" pitchFamily="34" charset="0"/>
              </a:rPr>
            </a:br>
            <a:r>
              <a:rPr lang="en-US" sz="2200" dirty="0">
                <a:latin typeface="Arial" panose="020B0604020202020204" pitchFamily="34" charset="0"/>
                <a:cs typeface="Arial" panose="020B0604020202020204" pitchFamily="34" charset="0"/>
              </a:rPr>
              <a:t>of God, the Scriptures</a:t>
            </a:r>
            <a:endParaRPr lang="en-US" sz="2200" dirty="0">
              <a:solidFill>
                <a:schemeClr val="bg1">
                  <a:lumMod val="65000"/>
                </a:schemeClr>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B395DCFD-FE22-4065-8746-7CA4B7604644}"/>
              </a:ext>
            </a:extLst>
          </p:cNvPr>
          <p:cNvSpPr txBox="1"/>
          <p:nvPr/>
        </p:nvSpPr>
        <p:spPr bwMode="auto">
          <a:xfrm>
            <a:off x="4724397" y="4086809"/>
            <a:ext cx="2121064" cy="1989775"/>
          </a:xfrm>
          <a:prstGeom prst="rect">
            <a:avLst/>
          </a:prstGeom>
          <a:noFill/>
          <a:ln w="9525">
            <a:noFill/>
            <a:miter lim="800000"/>
            <a:headEnd/>
            <a:tailEnd/>
          </a:ln>
        </p:spPr>
        <p:txBody>
          <a:bodyPr wrap="square" rtlCol="0">
            <a:spAutoFit/>
          </a:bodyPr>
          <a:lstStyle/>
          <a:p>
            <a:pPr>
              <a:lnSpc>
                <a:spcPct val="114000"/>
              </a:lnSpc>
            </a:pPr>
            <a:r>
              <a:rPr lang="en-US" sz="2200" dirty="0">
                <a:latin typeface="Arial" panose="020B0604020202020204" pitchFamily="34" charset="0"/>
                <a:cs typeface="Arial" panose="020B0604020202020204" pitchFamily="34" charset="0"/>
              </a:rPr>
              <a:t>in the Sacrament of the Eucharist (in his Body and Blood)</a:t>
            </a:r>
            <a:endParaRPr lang="en-US" sz="2200" dirty="0">
              <a:solidFill>
                <a:schemeClr val="bg1">
                  <a:lumMod val="65000"/>
                </a:schemeClr>
              </a:solidFill>
              <a:latin typeface="Arial" panose="020B0604020202020204" pitchFamily="34" charset="0"/>
              <a:cs typeface="Arial" panose="020B0604020202020204" pitchFamily="34" charset="0"/>
            </a:endParaRPr>
          </a:p>
        </p:txBody>
      </p:sp>
      <p:pic>
        <p:nvPicPr>
          <p:cNvPr id="10" name="Picture 9" descr="A person wearing a suit and tie&#10;&#10;Description automatically generated">
            <a:extLst>
              <a:ext uri="{FF2B5EF4-FFF2-40B4-BE49-F238E27FC236}">
                <a16:creationId xmlns:a16="http://schemas.microsoft.com/office/drawing/2014/main" id="{B6320318-7F1B-422E-9D18-B1A39FFA659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5116" t="9718" r="22591" b="3426"/>
          <a:stretch/>
        </p:blipFill>
        <p:spPr>
          <a:xfrm>
            <a:off x="589152" y="1737744"/>
            <a:ext cx="1905003" cy="1984181"/>
          </a:xfrm>
          <a:prstGeom prst="rect">
            <a:avLst/>
          </a:prstGeom>
        </p:spPr>
      </p:pic>
      <p:pic>
        <p:nvPicPr>
          <p:cNvPr id="12" name="Picture 11" descr="A group of people standing next to a person in a suit and tie&#10;&#10;Description automatically generated">
            <a:extLst>
              <a:ext uri="{FF2B5EF4-FFF2-40B4-BE49-F238E27FC236}">
                <a16:creationId xmlns:a16="http://schemas.microsoft.com/office/drawing/2014/main" id="{51BCDDC1-CEF0-48C4-B271-B7D61BC2690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5357" t="129" r="12352" b="2730"/>
          <a:stretch/>
        </p:blipFill>
        <p:spPr>
          <a:xfrm>
            <a:off x="4724397" y="1737744"/>
            <a:ext cx="1905003" cy="1981509"/>
          </a:xfrm>
          <a:prstGeom prst="rect">
            <a:avLst/>
          </a:prstGeom>
        </p:spPr>
      </p:pic>
      <p:pic>
        <p:nvPicPr>
          <p:cNvPr id="14" name="Picture 13" descr="A close up of a device&#10;&#10;Description automatically generated">
            <a:extLst>
              <a:ext uri="{FF2B5EF4-FFF2-40B4-BE49-F238E27FC236}">
                <a16:creationId xmlns:a16="http://schemas.microsoft.com/office/drawing/2014/main" id="{3748FDA1-7BCA-4DC1-BE84-496259440690}"/>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8720" r="8780" b="2402"/>
          <a:stretch/>
        </p:blipFill>
        <p:spPr>
          <a:xfrm>
            <a:off x="2499740" y="4086809"/>
            <a:ext cx="1905004" cy="1984181"/>
          </a:xfrm>
          <a:prstGeom prst="rect">
            <a:avLst/>
          </a:prstGeom>
        </p:spPr>
      </p:pic>
      <p:pic>
        <p:nvPicPr>
          <p:cNvPr id="16" name="Picture 15" descr="A picture containing indoor, table, person, food&#10;&#10;Description automatically generated">
            <a:extLst>
              <a:ext uri="{FF2B5EF4-FFF2-40B4-BE49-F238E27FC236}">
                <a16:creationId xmlns:a16="http://schemas.microsoft.com/office/drawing/2014/main" id="{7A1CFD6C-C66F-42B3-83C5-89AC6F4056FD}"/>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6758" t="1313" r="20951" b="812"/>
          <a:stretch/>
        </p:blipFill>
        <p:spPr>
          <a:xfrm>
            <a:off x="6629400" y="4117246"/>
            <a:ext cx="1904994" cy="198150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hart&#10;&#10;Description automatically generated">
            <a:extLst>
              <a:ext uri="{FF2B5EF4-FFF2-40B4-BE49-F238E27FC236}">
                <a16:creationId xmlns:a16="http://schemas.microsoft.com/office/drawing/2014/main" id="{DB19C00F-FA90-458B-BB15-4D052F8489C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165" t="1769" r="3475" b="3538"/>
          <a:stretch/>
        </p:blipFill>
        <p:spPr>
          <a:xfrm>
            <a:off x="496230" y="1495322"/>
            <a:ext cx="4185424" cy="4143478"/>
          </a:xfrm>
          <a:prstGeom prst="rect">
            <a:avLst/>
          </a:prstGeom>
        </p:spPr>
      </p:pic>
      <p:sp>
        <p:nvSpPr>
          <p:cNvPr id="2" name="Title 1"/>
          <p:cNvSpPr>
            <a:spLocks noGrp="1"/>
          </p:cNvSpPr>
          <p:nvPr>
            <p:ph type="title"/>
          </p:nvPr>
        </p:nvSpPr>
        <p:spPr>
          <a:xfrm>
            <a:off x="838200" y="914400"/>
            <a:ext cx="8229600" cy="533400"/>
          </a:xfrm>
        </p:spPr>
        <p:txBody>
          <a:bodyPr/>
          <a:lstStyle/>
          <a:p>
            <a:r>
              <a:rPr lang="en-US" dirty="0"/>
              <a:t>The Liturgical Year</a:t>
            </a:r>
          </a:p>
        </p:txBody>
      </p:sp>
      <p:sp>
        <p:nvSpPr>
          <p:cNvPr id="3" name="Content Placeholder 2"/>
          <p:cNvSpPr>
            <a:spLocks noGrp="1"/>
          </p:cNvSpPr>
          <p:nvPr>
            <p:ph idx="1"/>
          </p:nvPr>
        </p:nvSpPr>
        <p:spPr>
          <a:xfrm>
            <a:off x="4648200" y="1600200"/>
            <a:ext cx="4114800" cy="4925122"/>
          </a:xfrm>
        </p:spPr>
        <p:txBody>
          <a:bodyPr>
            <a:normAutofit fontScale="77500" lnSpcReduction="20000"/>
          </a:bodyPr>
          <a:lstStyle/>
          <a:p>
            <a:pPr marL="234950" lvl="0" indent="-234950">
              <a:lnSpc>
                <a:spcPct val="134000"/>
              </a:lnSpc>
            </a:pPr>
            <a:r>
              <a:rPr lang="en-US" sz="2600" dirty="0"/>
              <a:t>The Liturgical Year provides a structure in which the Universal Church throughout the world celebrates the whole mystery of Christ</a:t>
            </a:r>
            <a:r>
              <a:rPr lang="en-US" dirty="0"/>
              <a:t>—</a:t>
            </a:r>
            <a:r>
              <a:rPr lang="en-US" sz="2600" dirty="0"/>
              <a:t>from his Incarnation and birth, through his life, suffering, death, Resurrection, and Ascension, to Pentecost.</a:t>
            </a:r>
          </a:p>
          <a:p>
            <a:pPr marL="234950" lvl="0" indent="-234950">
              <a:lnSpc>
                <a:spcPct val="134000"/>
              </a:lnSpc>
            </a:pPr>
            <a:r>
              <a:rPr lang="en-US" sz="2600" dirty="0"/>
              <a:t>The liturgical seasons are </a:t>
            </a:r>
            <a:br>
              <a:rPr lang="en-US" sz="2600" dirty="0"/>
            </a:br>
            <a:r>
              <a:rPr lang="en-US" sz="2600" dirty="0"/>
              <a:t>Advent, Christmas, Ordinary </a:t>
            </a:r>
            <a:br>
              <a:rPr lang="en-US" sz="2600" dirty="0"/>
            </a:br>
            <a:r>
              <a:rPr lang="en-US" sz="2600" dirty="0"/>
              <a:t>Time, Lent, the Easter Triduum, Easter, and Ordinary Time.</a:t>
            </a:r>
          </a:p>
          <a:p>
            <a:pPr lvl="0"/>
            <a:endParaRPr lang="en-US" sz="2600" dirty="0"/>
          </a:p>
        </p:txBody>
      </p:sp>
    </p:spTree>
    <p:extLst>
      <p:ext uri="{BB962C8B-B14F-4D97-AF65-F5344CB8AC3E}">
        <p14:creationId xmlns:p14="http://schemas.microsoft.com/office/powerpoint/2010/main" val="11192202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BE585496-24F3-0A48-A906-C3D2A3BF264C}"/>
              </a:ext>
            </a:extLst>
          </p:cNvPr>
          <p:cNvSpPr>
            <a:spLocks noGrp="1"/>
          </p:cNvSpPr>
          <p:nvPr>
            <p:ph type="title"/>
          </p:nvPr>
        </p:nvSpPr>
        <p:spPr>
          <a:xfrm>
            <a:off x="752475" y="762000"/>
            <a:ext cx="7924800" cy="990600"/>
          </a:xfrm>
        </p:spPr>
        <p:txBody>
          <a:bodyPr>
            <a:normAutofit/>
          </a:bodyPr>
          <a:lstStyle/>
          <a:p>
            <a:r>
              <a:rPr lang="en-US"/>
              <a:t>Discuss with a Partner </a:t>
            </a:r>
            <a:endParaRPr lang="en-US" dirty="0"/>
          </a:p>
        </p:txBody>
      </p:sp>
      <p:sp>
        <p:nvSpPr>
          <p:cNvPr id="10" name="Content Placeholder 2">
            <a:extLst>
              <a:ext uri="{FF2B5EF4-FFF2-40B4-BE49-F238E27FC236}">
                <a16:creationId xmlns:a16="http://schemas.microsoft.com/office/drawing/2014/main" id="{9FDDA089-860A-AE4F-AF66-43E1FEDAC611}"/>
              </a:ext>
            </a:extLst>
          </p:cNvPr>
          <p:cNvSpPr>
            <a:spLocks noGrp="1"/>
          </p:cNvSpPr>
          <p:nvPr>
            <p:ph idx="1"/>
          </p:nvPr>
        </p:nvSpPr>
        <p:spPr>
          <a:xfrm>
            <a:off x="3133725" y="1628541"/>
            <a:ext cx="5476875" cy="4664695"/>
          </a:xfrm>
        </p:spPr>
        <p:txBody>
          <a:bodyPr>
            <a:normAutofit/>
          </a:bodyPr>
          <a:lstStyle/>
          <a:p>
            <a:pPr marL="0" indent="0">
              <a:lnSpc>
                <a:spcPct val="114000"/>
              </a:lnSpc>
              <a:buNone/>
            </a:pPr>
            <a:r>
              <a:rPr lang="en-US" sz="2200" dirty="0"/>
              <a:t>There are twenty-three Eastern Catholic Churches, which, after the schism of 1054, either chose to remain united with the Catholic Church or later reunited with it.</a:t>
            </a:r>
          </a:p>
          <a:p>
            <a:pPr marL="234950" indent="-234950">
              <a:lnSpc>
                <a:spcPct val="114000"/>
              </a:lnSpc>
            </a:pPr>
            <a:r>
              <a:rPr lang="en-US" sz="2200" dirty="0"/>
              <a:t>What is your comfort level with attending churches with different liturgical traditions? </a:t>
            </a:r>
          </a:p>
          <a:p>
            <a:pPr marL="234950" indent="-234950">
              <a:lnSpc>
                <a:spcPct val="114000"/>
              </a:lnSpc>
            </a:pPr>
            <a:r>
              <a:rPr lang="en-US" sz="2200" dirty="0"/>
              <a:t>How can attending a liturgical celebration at a church from a different rite help you to better understand your own liturgy?</a:t>
            </a:r>
          </a:p>
          <a:p>
            <a:pPr marL="0" indent="0">
              <a:lnSpc>
                <a:spcPct val="114000"/>
              </a:lnSpc>
              <a:buNone/>
            </a:pPr>
            <a:endParaRPr lang="en-US" sz="2200" dirty="0"/>
          </a:p>
        </p:txBody>
      </p:sp>
      <p:pic>
        <p:nvPicPr>
          <p:cNvPr id="3" name="Picture 2" descr="Icon&#10;&#10;Description automatically generated">
            <a:extLst>
              <a:ext uri="{FF2B5EF4-FFF2-40B4-BE49-F238E27FC236}">
                <a16:creationId xmlns:a16="http://schemas.microsoft.com/office/drawing/2014/main" id="{E224B53F-B219-4A1A-9DD3-E7361BABCFB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8758" y="1622734"/>
            <a:ext cx="2151385" cy="2150095"/>
          </a:xfrm>
          <a:prstGeom prst="rect">
            <a:avLst/>
          </a:prstGeom>
        </p:spPr>
      </p:pic>
    </p:spTree>
    <p:extLst>
      <p:ext uri="{BB962C8B-B14F-4D97-AF65-F5344CB8AC3E}">
        <p14:creationId xmlns:p14="http://schemas.microsoft.com/office/powerpoint/2010/main" val="545063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2195" y="914400"/>
            <a:ext cx="7315200" cy="914400"/>
          </a:xfrm>
        </p:spPr>
        <p:txBody>
          <a:bodyPr>
            <a:noAutofit/>
          </a:bodyPr>
          <a:lstStyle/>
          <a:p>
            <a:pPr>
              <a:lnSpc>
                <a:spcPct val="114000"/>
              </a:lnSpc>
            </a:pPr>
            <a:r>
              <a:rPr lang="en-US" dirty="0"/>
              <a:t>How can you contribute to the celebration of the liturgy? </a:t>
            </a:r>
          </a:p>
        </p:txBody>
      </p:sp>
      <p:sp>
        <p:nvSpPr>
          <p:cNvPr id="5" name="Content Placeholder 2">
            <a:extLst>
              <a:ext uri="{FF2B5EF4-FFF2-40B4-BE49-F238E27FC236}">
                <a16:creationId xmlns:a16="http://schemas.microsoft.com/office/drawing/2014/main" id="{E399DA79-04C4-D347-8AE5-AFB1C5D097CA}"/>
              </a:ext>
            </a:extLst>
          </p:cNvPr>
          <p:cNvSpPr txBox="1">
            <a:spLocks/>
          </p:cNvSpPr>
          <p:nvPr/>
        </p:nvSpPr>
        <p:spPr>
          <a:xfrm>
            <a:off x="3352800" y="3467100"/>
            <a:ext cx="2438400" cy="22098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endParaRPr lang="en-US" dirty="0"/>
          </a:p>
        </p:txBody>
      </p:sp>
      <p:sp>
        <p:nvSpPr>
          <p:cNvPr id="7" name="Content Placeholder 2">
            <a:extLst>
              <a:ext uri="{FF2B5EF4-FFF2-40B4-BE49-F238E27FC236}">
                <a16:creationId xmlns:a16="http://schemas.microsoft.com/office/drawing/2014/main" id="{94F278D1-2F9A-9148-8987-E793B999D59F}"/>
              </a:ext>
            </a:extLst>
          </p:cNvPr>
          <p:cNvSpPr txBox="1">
            <a:spLocks/>
          </p:cNvSpPr>
          <p:nvPr/>
        </p:nvSpPr>
        <p:spPr>
          <a:xfrm>
            <a:off x="5943600" y="3467100"/>
            <a:ext cx="2438400" cy="22098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endParaRPr lang="en-US" dirty="0"/>
          </a:p>
        </p:txBody>
      </p:sp>
      <p:sp>
        <p:nvSpPr>
          <p:cNvPr id="9" name="Content Placeholder 2">
            <a:extLst>
              <a:ext uri="{FF2B5EF4-FFF2-40B4-BE49-F238E27FC236}">
                <a16:creationId xmlns:a16="http://schemas.microsoft.com/office/drawing/2014/main" id="{87032DEF-BB84-CA48-A353-133F3C6CA766}"/>
              </a:ext>
            </a:extLst>
          </p:cNvPr>
          <p:cNvSpPr txBox="1">
            <a:spLocks/>
          </p:cNvSpPr>
          <p:nvPr/>
        </p:nvSpPr>
        <p:spPr>
          <a:xfrm>
            <a:off x="914400" y="3486150"/>
            <a:ext cx="2438400" cy="22098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endParaRPr lang="en-US" dirty="0"/>
          </a:p>
        </p:txBody>
      </p:sp>
      <p:sp>
        <p:nvSpPr>
          <p:cNvPr id="3" name="TextBox 2">
            <a:extLst>
              <a:ext uri="{FF2B5EF4-FFF2-40B4-BE49-F238E27FC236}">
                <a16:creationId xmlns:a16="http://schemas.microsoft.com/office/drawing/2014/main" id="{662639BD-4976-4F7E-A6E2-56BDF0AF457D}"/>
              </a:ext>
            </a:extLst>
          </p:cNvPr>
          <p:cNvSpPr txBox="1"/>
          <p:nvPr/>
        </p:nvSpPr>
        <p:spPr bwMode="auto">
          <a:xfrm>
            <a:off x="1676400" y="2053921"/>
            <a:ext cx="6934200" cy="4401654"/>
          </a:xfrm>
          <a:prstGeom prst="rect">
            <a:avLst/>
          </a:prstGeom>
          <a:noFill/>
          <a:ln w="9525">
            <a:noFill/>
            <a:miter lim="800000"/>
            <a:headEnd/>
            <a:tailEnd/>
          </a:ln>
        </p:spPr>
        <p:txBody>
          <a:bodyPr wrap="square" rtlCol="0">
            <a:spAutoFit/>
          </a:bodyPr>
          <a:lstStyle/>
          <a:p>
            <a:pPr marL="346075" indent="-346075">
              <a:lnSpc>
                <a:spcPct val="114000"/>
              </a:lnSpc>
              <a:spcAft>
                <a:spcPts val="200"/>
              </a:spcAft>
              <a:buAutoNum type="arabicPeriod"/>
            </a:pPr>
            <a:r>
              <a:rPr lang="en-US" sz="2000" dirty="0">
                <a:latin typeface="Arial" panose="020B0604020202020204" pitchFamily="34" charset="0"/>
                <a:cs typeface="Arial" panose="020B0604020202020204" pitchFamily="34" charset="0"/>
              </a:rPr>
              <a:t>Make every effort to be present and accounted for, mentally and spiritually as well as physically.</a:t>
            </a:r>
          </a:p>
          <a:p>
            <a:pPr marL="346075" indent="-346075">
              <a:lnSpc>
                <a:spcPct val="114000"/>
              </a:lnSpc>
              <a:spcAft>
                <a:spcPts val="200"/>
              </a:spcAft>
              <a:buAutoNum type="arabicPeriod"/>
            </a:pPr>
            <a:r>
              <a:rPr lang="en-US" sz="2000" dirty="0">
                <a:latin typeface="Arial" panose="020B0604020202020204" pitchFamily="34" charset="0"/>
                <a:cs typeface="Arial" panose="020B0604020202020204" pitchFamily="34" charset="0"/>
              </a:rPr>
              <a:t>Pray to the Holy Spirit. Ask the Holy Spirit to help </a:t>
            </a:r>
            <a:br>
              <a:rPr lang="en-US" sz="2000" dirty="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you focus, and give thanks for Jesus Christ and </a:t>
            </a:r>
            <a:br>
              <a:rPr lang="en-US" sz="2000" dirty="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all the good things in your life.</a:t>
            </a:r>
          </a:p>
          <a:p>
            <a:pPr marL="346075" indent="-346075">
              <a:lnSpc>
                <a:spcPct val="114000"/>
              </a:lnSpc>
              <a:spcAft>
                <a:spcPts val="200"/>
              </a:spcAft>
              <a:buAutoNum type="arabicPeriod"/>
            </a:pPr>
            <a:r>
              <a:rPr lang="en-US" sz="2000" dirty="0">
                <a:latin typeface="Arial" panose="020B0604020202020204" pitchFamily="34" charset="0"/>
                <a:cs typeface="Arial" panose="020B0604020202020204" pitchFamily="34" charset="0"/>
              </a:rPr>
              <a:t>Listen to the prayers. </a:t>
            </a:r>
          </a:p>
          <a:p>
            <a:pPr marL="346075" indent="-346075">
              <a:lnSpc>
                <a:spcPct val="114000"/>
              </a:lnSpc>
              <a:spcAft>
                <a:spcPts val="200"/>
              </a:spcAft>
              <a:buAutoNum type="arabicPeriod"/>
            </a:pPr>
            <a:r>
              <a:rPr lang="en-US" sz="2000" dirty="0">
                <a:latin typeface="Arial" panose="020B0604020202020204" pitchFamily="34" charset="0"/>
                <a:cs typeface="Arial" panose="020B0604020202020204" pitchFamily="34" charset="0"/>
              </a:rPr>
              <a:t>Listen to the readings. Try to allow the words to touch your mind and heart.</a:t>
            </a:r>
          </a:p>
          <a:p>
            <a:pPr marL="346075" indent="-346075">
              <a:lnSpc>
                <a:spcPct val="114000"/>
              </a:lnSpc>
              <a:spcAft>
                <a:spcPts val="200"/>
              </a:spcAft>
              <a:buAutoNum type="arabicPeriod"/>
            </a:pPr>
            <a:r>
              <a:rPr lang="en-US" sz="2000" dirty="0">
                <a:latin typeface="Arial" panose="020B0604020202020204" pitchFamily="34" charset="0"/>
                <a:cs typeface="Arial" panose="020B0604020202020204" pitchFamily="34" charset="0"/>
              </a:rPr>
              <a:t>Pray during the General Intercessions. </a:t>
            </a:r>
          </a:p>
          <a:p>
            <a:pPr marL="346075" indent="-346075">
              <a:lnSpc>
                <a:spcPct val="114000"/>
              </a:lnSpc>
              <a:buFontTx/>
              <a:buAutoNum type="arabicPeriod"/>
            </a:pPr>
            <a:r>
              <a:rPr lang="en-US" sz="2000" dirty="0">
                <a:latin typeface="Arial" panose="020B0604020202020204" pitchFamily="34" charset="0"/>
                <a:cs typeface="Arial" panose="020B0604020202020204" pitchFamily="34" charset="0"/>
              </a:rPr>
              <a:t>Sing. Music opens our hearts and our spirits. </a:t>
            </a:r>
            <a:br>
              <a:rPr lang="en-US" sz="2000" dirty="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It opens us up to God.</a:t>
            </a:r>
          </a:p>
          <a:p>
            <a:pPr marL="346075" indent="-346075">
              <a:lnSpc>
                <a:spcPct val="114000"/>
              </a:lnSpc>
              <a:buAutoNum type="arabicPeriod"/>
            </a:pP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79954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65070"/>
            <a:ext cx="8229600" cy="762000"/>
          </a:xfrm>
        </p:spPr>
        <p:txBody>
          <a:bodyPr>
            <a:normAutofit/>
          </a:bodyPr>
          <a:lstStyle/>
          <a:p>
            <a:pPr algn="ctr"/>
            <a:r>
              <a:rPr lang="en-US" sz="1800" dirty="0"/>
              <a:t>How can you contribute to the celebration of the liturgy? (continued) </a:t>
            </a:r>
          </a:p>
        </p:txBody>
      </p:sp>
      <p:sp>
        <p:nvSpPr>
          <p:cNvPr id="7" name="Content Placeholder 2">
            <a:extLst>
              <a:ext uri="{FF2B5EF4-FFF2-40B4-BE49-F238E27FC236}">
                <a16:creationId xmlns:a16="http://schemas.microsoft.com/office/drawing/2014/main" id="{7105E989-9661-554C-9F73-FFAFD6EBD341}"/>
              </a:ext>
            </a:extLst>
          </p:cNvPr>
          <p:cNvSpPr txBox="1">
            <a:spLocks/>
          </p:cNvSpPr>
          <p:nvPr/>
        </p:nvSpPr>
        <p:spPr>
          <a:xfrm>
            <a:off x="2286000" y="3790950"/>
            <a:ext cx="4552951" cy="108585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3600" b="1" dirty="0"/>
              <a:t> </a:t>
            </a:r>
            <a:endParaRPr lang="en-US" sz="3600" dirty="0"/>
          </a:p>
        </p:txBody>
      </p:sp>
      <p:sp>
        <p:nvSpPr>
          <p:cNvPr id="9" name="Content Placeholder 2">
            <a:extLst>
              <a:ext uri="{FF2B5EF4-FFF2-40B4-BE49-F238E27FC236}">
                <a16:creationId xmlns:a16="http://schemas.microsoft.com/office/drawing/2014/main" id="{51C005A8-499B-6247-B07C-D9CF485149F1}"/>
              </a:ext>
            </a:extLst>
          </p:cNvPr>
          <p:cNvSpPr txBox="1">
            <a:spLocks/>
          </p:cNvSpPr>
          <p:nvPr/>
        </p:nvSpPr>
        <p:spPr>
          <a:xfrm>
            <a:off x="647700" y="4838700"/>
            <a:ext cx="7810500" cy="7620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endParaRPr lang="en-US" dirty="0"/>
          </a:p>
        </p:txBody>
      </p:sp>
      <p:sp>
        <p:nvSpPr>
          <p:cNvPr id="3" name="Rectangle 2">
            <a:extLst>
              <a:ext uri="{FF2B5EF4-FFF2-40B4-BE49-F238E27FC236}">
                <a16:creationId xmlns:a16="http://schemas.microsoft.com/office/drawing/2014/main" id="{4D17DEBF-E2AF-4447-A25B-A07EAF90EE6C}"/>
              </a:ext>
            </a:extLst>
          </p:cNvPr>
          <p:cNvSpPr/>
          <p:nvPr/>
        </p:nvSpPr>
        <p:spPr>
          <a:xfrm>
            <a:off x="1409700" y="1600200"/>
            <a:ext cx="7086600" cy="4388830"/>
          </a:xfrm>
          <a:prstGeom prst="rect">
            <a:avLst/>
          </a:prstGeom>
        </p:spPr>
        <p:txBody>
          <a:bodyPr wrap="square">
            <a:spAutoFit/>
          </a:bodyPr>
          <a:lstStyle/>
          <a:p>
            <a:pPr marL="457200" indent="-346075">
              <a:lnSpc>
                <a:spcPct val="114000"/>
              </a:lnSpc>
              <a:spcAft>
                <a:spcPts val="200"/>
              </a:spcAft>
              <a:buFont typeface="+mj-lt"/>
              <a:buAutoNum type="arabicPeriod" startAt="7"/>
            </a:pPr>
            <a:r>
              <a:rPr lang="en-US" sz="2000" dirty="0">
                <a:latin typeface="Arial" panose="020B0604020202020204" pitchFamily="34" charset="0"/>
                <a:cs typeface="Arial" panose="020B0604020202020204" pitchFamily="34" charset="0"/>
              </a:rPr>
              <a:t>Say the responses and think about the meaning of the words you say.</a:t>
            </a:r>
          </a:p>
          <a:p>
            <a:pPr marL="457200" indent="-346075">
              <a:lnSpc>
                <a:spcPct val="114000"/>
              </a:lnSpc>
              <a:spcAft>
                <a:spcPts val="200"/>
              </a:spcAft>
              <a:buFont typeface="+mj-lt"/>
              <a:buAutoNum type="arabicPeriod" startAt="7"/>
            </a:pPr>
            <a:r>
              <a:rPr lang="en-US" sz="2000" dirty="0">
                <a:latin typeface="Arial" panose="020B0604020202020204" pitchFamily="34" charset="0"/>
                <a:cs typeface="Arial" panose="020B0604020202020204" pitchFamily="34" charset="0"/>
              </a:rPr>
              <a:t>Use your body. When you make the Sign of the Cross, make it thoughtfully. When you kneel, hold yourself</a:t>
            </a:r>
            <a:br>
              <a:rPr lang="en-US" sz="2000" dirty="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up straight. Our bodies help us to pray when we truly participate in the actions asked of us.</a:t>
            </a:r>
          </a:p>
          <a:p>
            <a:pPr marL="457200" indent="-346075">
              <a:lnSpc>
                <a:spcPct val="114000"/>
              </a:lnSpc>
              <a:spcAft>
                <a:spcPts val="200"/>
              </a:spcAft>
              <a:buFont typeface="+mj-lt"/>
              <a:buAutoNum type="arabicPeriod" startAt="7"/>
            </a:pPr>
            <a:r>
              <a:rPr lang="en-US" sz="2000" dirty="0">
                <a:latin typeface="Arial" panose="020B0604020202020204" pitchFamily="34" charset="0"/>
                <a:cs typeface="Arial" panose="020B0604020202020204" pitchFamily="34" charset="0"/>
              </a:rPr>
              <a:t>When you receive Communion, concentrate on the reality of Christ’s presence in the Eucharistic species </a:t>
            </a:r>
            <a:br>
              <a:rPr lang="en-US" sz="2000" dirty="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and the gift of grace you are receiving, which gives you strength to lead a moral life.</a:t>
            </a:r>
          </a:p>
          <a:p>
            <a:pPr marL="457200" indent="-457200">
              <a:lnSpc>
                <a:spcPct val="114000"/>
              </a:lnSpc>
              <a:buFont typeface="+mj-lt"/>
              <a:buAutoNum type="arabicPeriod" startAt="7"/>
            </a:pPr>
            <a:r>
              <a:rPr lang="en-US" sz="2000" dirty="0">
                <a:latin typeface="Arial" panose="020B0604020202020204" pitchFamily="34" charset="0"/>
                <a:cs typeface="Arial" panose="020B0604020202020204" pitchFamily="34" charset="0"/>
              </a:rPr>
              <a:t>When you are dismissed from Mass, resolve to go forth and live in a way that is pleasing to God. </a:t>
            </a:r>
          </a:p>
        </p:txBody>
      </p:sp>
    </p:spTree>
    <p:extLst>
      <p:ext uri="{BB962C8B-B14F-4D97-AF65-F5344CB8AC3E}">
        <p14:creationId xmlns:p14="http://schemas.microsoft.com/office/powerpoint/2010/main" val="39685304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2">
            <a:extLst>
              <a:ext uri="{FF2B5EF4-FFF2-40B4-BE49-F238E27FC236}">
                <a16:creationId xmlns:a16="http://schemas.microsoft.com/office/drawing/2014/main" id="{D9A301B0-F712-A142-83CB-9B80B0E96D86}"/>
              </a:ext>
            </a:extLst>
          </p:cNvPr>
          <p:cNvSpPr>
            <a:spLocks noGrp="1"/>
          </p:cNvSpPr>
          <p:nvPr>
            <p:ph idx="1"/>
          </p:nvPr>
        </p:nvSpPr>
        <p:spPr>
          <a:xfrm>
            <a:off x="685800" y="1219200"/>
            <a:ext cx="7772400" cy="3962400"/>
          </a:xfrm>
        </p:spPr>
        <p:txBody>
          <a:bodyPr>
            <a:normAutofit/>
          </a:bodyPr>
          <a:lstStyle/>
          <a:p>
            <a:pPr marL="0" indent="0">
              <a:spcAft>
                <a:spcPts val="1200"/>
              </a:spcAft>
              <a:buNone/>
            </a:pPr>
            <a:r>
              <a:rPr lang="en-US" sz="1800" b="1" dirty="0"/>
              <a:t>Acknowledgment</a:t>
            </a:r>
          </a:p>
          <a:p>
            <a:pPr marL="0" indent="0">
              <a:spcAft>
                <a:spcPts val="600"/>
              </a:spcAft>
              <a:buNone/>
            </a:pPr>
            <a:r>
              <a:rPr lang="en-US" sz="1400" dirty="0"/>
              <a:t>The scriptural quotations in this presentation are taken from the </a:t>
            </a:r>
            <a:r>
              <a:rPr lang="en-US" sz="1400" i="1" dirty="0"/>
              <a:t>New American Bible, revised edition </a:t>
            </a:r>
            <a:r>
              <a:rPr lang="en-US" sz="1400" dirty="0"/>
              <a:t>© 2010, 1991, 1986, 1970 Confraternity of Christian Doctrine, Inc., Washington, DC. All Rights Reserved. No part of this work may be reproduced or transmitted in any form or by any means, electronic or mechanical, including photocopying, recording, or by any information storage and retrieval system, without permission in writing from the copyright owner. </a:t>
            </a:r>
          </a:p>
        </p:txBody>
      </p:sp>
    </p:spTree>
    <p:extLst>
      <p:ext uri="{BB962C8B-B14F-4D97-AF65-F5344CB8AC3E}">
        <p14:creationId xmlns:p14="http://schemas.microsoft.com/office/powerpoint/2010/main" val="7574596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057400" y="1292898"/>
            <a:ext cx="5334000" cy="1219200"/>
          </a:xfrm>
        </p:spPr>
        <p:txBody>
          <a:bodyPr>
            <a:noAutofit/>
          </a:bodyPr>
          <a:lstStyle/>
          <a:p>
            <a:pPr algn="ctr"/>
            <a:r>
              <a:rPr lang="en-US" sz="3200" dirty="0"/>
              <a:t>How can the liturgy bring me closer to God?</a:t>
            </a:r>
          </a:p>
        </p:txBody>
      </p:sp>
      <p:sp>
        <p:nvSpPr>
          <p:cNvPr id="4" name="Title 4">
            <a:extLst>
              <a:ext uri="{FF2B5EF4-FFF2-40B4-BE49-F238E27FC236}">
                <a16:creationId xmlns:a16="http://schemas.microsoft.com/office/drawing/2014/main" id="{8D3DF397-3025-4679-84D2-5265F91CE248}"/>
              </a:ext>
            </a:extLst>
          </p:cNvPr>
          <p:cNvSpPr txBox="1">
            <a:spLocks/>
          </p:cNvSpPr>
          <p:nvPr/>
        </p:nvSpPr>
        <p:spPr>
          <a:xfrm>
            <a:off x="914400" y="835698"/>
            <a:ext cx="7772400" cy="685800"/>
          </a:xfrm>
          <a:prstGeom prst="rect">
            <a:avLst/>
          </a:prstGeom>
        </p:spPr>
        <p:txBody>
          <a:bodyP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pPr algn="ctr"/>
            <a:r>
              <a:rPr lang="en-US" sz="2400" dirty="0"/>
              <a:t>Chapter Focus Question:</a:t>
            </a:r>
          </a:p>
        </p:txBody>
      </p:sp>
      <p:pic>
        <p:nvPicPr>
          <p:cNvPr id="3" name="Picture 2" descr="A person sitting on a bench&#10;&#10;Description automatically generated">
            <a:extLst>
              <a:ext uri="{FF2B5EF4-FFF2-40B4-BE49-F238E27FC236}">
                <a16:creationId xmlns:a16="http://schemas.microsoft.com/office/drawing/2014/main" id="{D9166FCB-7B26-41AE-9971-67A4BC625B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58334" y="2743200"/>
            <a:ext cx="5101535" cy="3402724"/>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half" idx="1"/>
          </p:nvPr>
        </p:nvSpPr>
        <p:spPr>
          <a:xfrm>
            <a:off x="4038600" y="1752600"/>
            <a:ext cx="4648200" cy="4419600"/>
          </a:xfrm>
        </p:spPr>
        <p:txBody>
          <a:bodyPr>
            <a:noAutofit/>
          </a:bodyPr>
          <a:lstStyle/>
          <a:p>
            <a:pPr marL="231775" indent="-231775">
              <a:lnSpc>
                <a:spcPct val="114000"/>
              </a:lnSpc>
            </a:pPr>
            <a:r>
              <a:rPr lang="en-US" sz="2200" dirty="0"/>
              <a:t>The liturgy is the Church’s official, public, communal prayer.</a:t>
            </a:r>
          </a:p>
          <a:p>
            <a:pPr marL="231775" indent="-231775">
              <a:lnSpc>
                <a:spcPct val="114000"/>
              </a:lnSpc>
            </a:pPr>
            <a:r>
              <a:rPr lang="en-US" sz="2200" dirty="0"/>
              <a:t>Of all the liturgies the Church celebrates, the Eucharist is the most important.</a:t>
            </a:r>
          </a:p>
          <a:p>
            <a:pPr marL="231775" indent="-231775">
              <a:lnSpc>
                <a:spcPct val="114000"/>
              </a:lnSpc>
            </a:pPr>
            <a:r>
              <a:rPr lang="en-US" sz="2200" dirty="0"/>
              <a:t>When we say </a:t>
            </a:r>
            <a:r>
              <a:rPr lang="en-US" sz="2200" i="1" dirty="0"/>
              <a:t>liturgy,</a:t>
            </a:r>
            <a:r>
              <a:rPr lang="en-US" sz="2200" dirty="0"/>
              <a:t> we mean the liturgy as a whole—all</a:t>
            </a:r>
            <a:br>
              <a:rPr lang="en-US" sz="2200" dirty="0"/>
            </a:br>
            <a:r>
              <a:rPr lang="en-US" sz="2200" dirty="0"/>
              <a:t>the sacraments, including the Eucharist, as well as liturgies that are not sacraments (e.g., Liturgy of the Hours, Catholic funerals).</a:t>
            </a:r>
          </a:p>
        </p:txBody>
      </p:sp>
      <p:sp>
        <p:nvSpPr>
          <p:cNvPr id="5" name="Title 4"/>
          <p:cNvSpPr>
            <a:spLocks noGrp="1"/>
          </p:cNvSpPr>
          <p:nvPr>
            <p:ph type="body" sz="quarter" idx="12"/>
          </p:nvPr>
        </p:nvSpPr>
        <p:spPr>
          <a:xfrm>
            <a:off x="838200" y="990600"/>
            <a:ext cx="7315200" cy="609600"/>
          </a:xfrm>
        </p:spPr>
        <p:txBody>
          <a:bodyPr>
            <a:normAutofit/>
          </a:bodyPr>
          <a:lstStyle/>
          <a:p>
            <a:r>
              <a:rPr lang="en-US" dirty="0"/>
              <a:t>The Liturgy Is the People’s Work</a:t>
            </a:r>
          </a:p>
        </p:txBody>
      </p:sp>
      <p:pic>
        <p:nvPicPr>
          <p:cNvPr id="3" name="Picture 2">
            <a:extLst>
              <a:ext uri="{FF2B5EF4-FFF2-40B4-BE49-F238E27FC236}">
                <a16:creationId xmlns:a16="http://schemas.microsoft.com/office/drawing/2014/main" id="{214C1FF6-3984-4D75-81DD-A2CFCBFA6B06}"/>
              </a:ext>
            </a:extLst>
          </p:cNvPr>
          <p:cNvPicPr>
            <a:picLocks noChangeAspect="1"/>
          </p:cNvPicPr>
          <p:nvPr/>
        </p:nvPicPr>
        <p:blipFill rotWithShape="1">
          <a:blip r:embed="rId3">
            <a:extLst>
              <a:ext uri="{28A0092B-C50C-407E-A947-70E740481C1C}">
                <a14:useLocalDpi xmlns:a14="http://schemas.microsoft.com/office/drawing/2010/main" val="0"/>
              </a:ext>
            </a:extLst>
          </a:blip>
          <a:srcRect l="7813" r="28125"/>
          <a:stretch/>
        </p:blipFill>
        <p:spPr>
          <a:xfrm>
            <a:off x="809340" y="1866900"/>
            <a:ext cx="3000660" cy="31242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43303" y="1600201"/>
            <a:ext cx="4390697" cy="4343399"/>
          </a:xfrm>
        </p:spPr>
        <p:txBody>
          <a:bodyPr>
            <a:noAutofit/>
          </a:bodyPr>
          <a:lstStyle/>
          <a:p>
            <a:pPr marL="231775" lvl="0" indent="-231775">
              <a:lnSpc>
                <a:spcPct val="114000"/>
              </a:lnSpc>
            </a:pPr>
            <a:r>
              <a:rPr lang="en-US" sz="2200" dirty="0"/>
              <a:t>The liturgies aren’t something </a:t>
            </a:r>
            <a:br>
              <a:rPr lang="en-US" sz="2200" dirty="0"/>
            </a:br>
            <a:r>
              <a:rPr lang="en-US" sz="2200" dirty="0"/>
              <a:t>we do, but something God </a:t>
            </a:r>
            <a:br>
              <a:rPr lang="en-US" sz="2200" dirty="0"/>
            </a:br>
            <a:r>
              <a:rPr lang="en-US" sz="2200" dirty="0"/>
              <a:t>does and we participate in.</a:t>
            </a:r>
          </a:p>
          <a:p>
            <a:pPr marL="231775" lvl="0" indent="-231775">
              <a:lnSpc>
                <a:spcPct val="114000"/>
              </a:lnSpc>
            </a:pPr>
            <a:r>
              <a:rPr lang="en-US" sz="2200" dirty="0"/>
              <a:t>Participation in the liturgy is </a:t>
            </a:r>
            <a:br>
              <a:rPr lang="en-US" sz="2200" dirty="0"/>
            </a:br>
            <a:r>
              <a:rPr lang="en-US" sz="2200" dirty="0"/>
              <a:t>just as important as having </a:t>
            </a:r>
            <a:br>
              <a:rPr lang="en-US" sz="2200" dirty="0"/>
            </a:br>
            <a:r>
              <a:rPr lang="en-US" sz="2200" dirty="0"/>
              <a:t>faith in Jesus, avoiding sin, </a:t>
            </a:r>
            <a:br>
              <a:rPr lang="en-US" sz="2200" dirty="0"/>
            </a:br>
            <a:r>
              <a:rPr lang="en-US" sz="2200" dirty="0"/>
              <a:t>and living a moral life. </a:t>
            </a:r>
          </a:p>
          <a:p>
            <a:pPr marL="231775" lvl="0" indent="-231775">
              <a:lnSpc>
                <a:spcPct val="114000"/>
              </a:lnSpc>
            </a:pPr>
            <a:r>
              <a:rPr lang="en-US" sz="2200" dirty="0"/>
              <a:t>In the liturgy, we learn about </a:t>
            </a:r>
            <a:br>
              <a:rPr lang="en-US" sz="2200" dirty="0"/>
            </a:br>
            <a:r>
              <a:rPr lang="en-US" sz="2200" dirty="0"/>
              <a:t>the great mysteries of our</a:t>
            </a:r>
            <a:br>
              <a:rPr lang="en-US" sz="2200" dirty="0"/>
            </a:br>
            <a:r>
              <a:rPr lang="en-US" sz="2200" dirty="0"/>
              <a:t>faith by participating in them.</a:t>
            </a:r>
          </a:p>
        </p:txBody>
      </p:sp>
      <p:sp>
        <p:nvSpPr>
          <p:cNvPr id="2" name="Title 1"/>
          <p:cNvSpPr>
            <a:spLocks noGrp="1"/>
          </p:cNvSpPr>
          <p:nvPr>
            <p:ph type="body" sz="quarter" idx="12"/>
          </p:nvPr>
        </p:nvSpPr>
        <p:spPr>
          <a:xfrm>
            <a:off x="914400" y="914400"/>
            <a:ext cx="7315200" cy="685801"/>
          </a:xfrm>
        </p:spPr>
        <p:txBody>
          <a:bodyPr>
            <a:normAutofit/>
          </a:bodyPr>
          <a:lstStyle/>
          <a:p>
            <a:r>
              <a:rPr lang="en-US" dirty="0"/>
              <a:t>Participation in the Liturgy</a:t>
            </a:r>
          </a:p>
        </p:txBody>
      </p:sp>
      <p:pic>
        <p:nvPicPr>
          <p:cNvPr id="7" name="Picture 6" descr="A group of people in a room&#10;&#10;Description automatically generated">
            <a:extLst>
              <a:ext uri="{FF2B5EF4-FFF2-40B4-BE49-F238E27FC236}">
                <a16:creationId xmlns:a16="http://schemas.microsoft.com/office/drawing/2014/main" id="{BD3FF855-F8BE-43E4-B4FE-E1B45F696992}"/>
              </a:ext>
            </a:extLst>
          </p:cNvPr>
          <p:cNvPicPr>
            <a:picLocks noChangeAspect="1"/>
          </p:cNvPicPr>
          <p:nvPr/>
        </p:nvPicPr>
        <p:blipFill rotWithShape="1">
          <a:blip r:embed="rId3">
            <a:extLst>
              <a:ext uri="{28A0092B-C50C-407E-A947-70E740481C1C}">
                <a14:useLocalDpi xmlns:a14="http://schemas.microsoft.com/office/drawing/2010/main" val="0"/>
              </a:ext>
            </a:extLst>
          </a:blip>
          <a:srcRect l="7117" r="13395"/>
          <a:stretch/>
        </p:blipFill>
        <p:spPr>
          <a:xfrm>
            <a:off x="5227475" y="1752600"/>
            <a:ext cx="3916525" cy="32766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036637"/>
            <a:ext cx="8229600" cy="533400"/>
          </a:xfrm>
        </p:spPr>
        <p:txBody>
          <a:bodyPr/>
          <a:lstStyle/>
          <a:p>
            <a:r>
              <a:rPr lang="en-US" dirty="0"/>
              <a:t>Liturgy, Scripture, and Tradition </a:t>
            </a:r>
          </a:p>
        </p:txBody>
      </p:sp>
      <p:sp>
        <p:nvSpPr>
          <p:cNvPr id="3" name="Content Placeholder 2"/>
          <p:cNvSpPr>
            <a:spLocks noGrp="1"/>
          </p:cNvSpPr>
          <p:nvPr>
            <p:ph idx="1"/>
          </p:nvPr>
        </p:nvSpPr>
        <p:spPr>
          <a:xfrm>
            <a:off x="951186" y="1752601"/>
            <a:ext cx="5983014" cy="1447800"/>
          </a:xfrm>
        </p:spPr>
        <p:txBody>
          <a:bodyPr/>
          <a:lstStyle/>
          <a:p>
            <a:pPr marL="0" lvl="0" indent="0">
              <a:buNone/>
            </a:pPr>
            <a:r>
              <a:rPr lang="en-US" dirty="0"/>
              <a:t>Where does the liturgy as we know it today come from?</a:t>
            </a:r>
          </a:p>
        </p:txBody>
      </p:sp>
      <p:pic>
        <p:nvPicPr>
          <p:cNvPr id="6" name="Picture 5" descr="A picture containing drawing&#10;&#10;Description automatically generated">
            <a:extLst>
              <a:ext uri="{FF2B5EF4-FFF2-40B4-BE49-F238E27FC236}">
                <a16:creationId xmlns:a16="http://schemas.microsoft.com/office/drawing/2014/main" id="{24C50FC1-4D13-EE48-A62D-2F3F6F8D639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64156" y="2667000"/>
            <a:ext cx="4815687" cy="3347398"/>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0469" y="914400"/>
            <a:ext cx="8229600" cy="990600"/>
          </a:xfrm>
        </p:spPr>
        <p:txBody>
          <a:bodyPr>
            <a:normAutofit fontScale="90000"/>
          </a:bodyPr>
          <a:lstStyle/>
          <a:p>
            <a:pPr>
              <a:lnSpc>
                <a:spcPct val="114000"/>
              </a:lnSpc>
            </a:pPr>
            <a:r>
              <a:rPr lang="en-US" dirty="0"/>
              <a:t>The essential elements of the liturgy have been handed on to us through Scripture and Tradition.</a:t>
            </a:r>
          </a:p>
        </p:txBody>
      </p:sp>
      <p:sp>
        <p:nvSpPr>
          <p:cNvPr id="3" name="Content Placeholder 2"/>
          <p:cNvSpPr>
            <a:spLocks noGrp="1"/>
          </p:cNvSpPr>
          <p:nvPr>
            <p:ph idx="1"/>
          </p:nvPr>
        </p:nvSpPr>
        <p:spPr>
          <a:xfrm>
            <a:off x="762000" y="2057400"/>
            <a:ext cx="7772400" cy="4114800"/>
          </a:xfrm>
        </p:spPr>
        <p:txBody>
          <a:bodyPr>
            <a:normAutofit/>
          </a:bodyPr>
          <a:lstStyle/>
          <a:p>
            <a:pPr marL="231775" lvl="0" indent="-231775">
              <a:lnSpc>
                <a:spcPct val="114000"/>
              </a:lnSpc>
            </a:pPr>
            <a:r>
              <a:rPr lang="en-US" sz="2200" dirty="0"/>
              <a:t>Together they form a single, sacred Deposit of Faith.</a:t>
            </a:r>
          </a:p>
          <a:p>
            <a:pPr marL="231775" lvl="0" indent="-231775">
              <a:lnSpc>
                <a:spcPct val="114000"/>
              </a:lnSpc>
            </a:pPr>
            <a:r>
              <a:rPr lang="en-US" sz="2200" dirty="0"/>
              <a:t>The Deposit of Faith makes clear the truths that are </a:t>
            </a:r>
            <a:br>
              <a:rPr lang="en-US" sz="2200" dirty="0"/>
            </a:br>
            <a:r>
              <a:rPr lang="en-US" sz="2200" dirty="0"/>
              <a:t>part of God’s Revelation: </a:t>
            </a:r>
          </a:p>
          <a:p>
            <a:pPr lvl="1">
              <a:lnSpc>
                <a:spcPct val="114000"/>
              </a:lnSpc>
              <a:buFont typeface="Courier New" panose="02070309020205020404" pitchFamily="49" charset="0"/>
              <a:buChar char="o"/>
            </a:pPr>
            <a:r>
              <a:rPr lang="en-US" sz="2200" dirty="0"/>
              <a:t>Jesus is true God and true man.</a:t>
            </a:r>
          </a:p>
          <a:p>
            <a:pPr lvl="1">
              <a:lnSpc>
                <a:spcPct val="114000"/>
              </a:lnSpc>
              <a:buFont typeface="Courier New" panose="02070309020205020404" pitchFamily="49" charset="0"/>
              <a:buChar char="o"/>
            </a:pPr>
            <a:r>
              <a:rPr lang="en-US" sz="2200" dirty="0"/>
              <a:t>The Pope is the successor of Saint Peter and the visible head of the Church.</a:t>
            </a:r>
          </a:p>
          <a:p>
            <a:pPr lvl="1">
              <a:lnSpc>
                <a:spcPct val="114000"/>
              </a:lnSpc>
              <a:buFont typeface="Courier New" panose="02070309020205020404" pitchFamily="49" charset="0"/>
              <a:buChar char="o"/>
            </a:pPr>
            <a:r>
              <a:rPr lang="en-US" sz="2200" dirty="0"/>
              <a:t>The Trinity is one God in three Divine Persons.</a:t>
            </a:r>
          </a:p>
          <a:p>
            <a:pPr lvl="1">
              <a:lnSpc>
                <a:spcPct val="114000"/>
              </a:lnSpc>
              <a:buFont typeface="Courier New" panose="02070309020205020404" pitchFamily="49" charset="0"/>
              <a:buChar char="o"/>
            </a:pPr>
            <a:r>
              <a:rPr lang="en-US" sz="2200" dirty="0"/>
              <a:t>The Magisterium, under the guidance of the Holy Spirit, is responsible for interpreting the Deposit of Faith.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685800"/>
            <a:ext cx="6553200" cy="1143000"/>
          </a:xfrm>
        </p:spPr>
        <p:txBody>
          <a:bodyPr>
            <a:normAutofit/>
          </a:bodyPr>
          <a:lstStyle/>
          <a:p>
            <a:r>
              <a:rPr lang="en-US" dirty="0"/>
              <a:t>Tradition means </a:t>
            </a:r>
            <a:br>
              <a:rPr lang="en-US" dirty="0"/>
            </a:br>
            <a:r>
              <a:rPr lang="en-US" dirty="0"/>
              <a:t>“to hand on or to give over.” </a:t>
            </a:r>
          </a:p>
        </p:txBody>
      </p:sp>
      <p:sp>
        <p:nvSpPr>
          <p:cNvPr id="11" name="Content Placeholder 2">
            <a:extLst>
              <a:ext uri="{FF2B5EF4-FFF2-40B4-BE49-F238E27FC236}">
                <a16:creationId xmlns:a16="http://schemas.microsoft.com/office/drawing/2014/main" id="{41D1C86B-E5D9-C541-BE28-80B1DB4972FE}"/>
              </a:ext>
            </a:extLst>
          </p:cNvPr>
          <p:cNvSpPr txBox="1">
            <a:spLocks/>
          </p:cNvSpPr>
          <p:nvPr/>
        </p:nvSpPr>
        <p:spPr>
          <a:xfrm>
            <a:off x="1600200" y="1752600"/>
            <a:ext cx="6781800" cy="41148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14000"/>
              </a:lnSpc>
              <a:spcBef>
                <a:spcPts val="0"/>
              </a:spcBef>
              <a:spcAft>
                <a:spcPts val="1200"/>
              </a:spcAft>
              <a:buNone/>
            </a:pPr>
            <a:r>
              <a:rPr lang="en-US" sz="2000" dirty="0"/>
              <a:t>Our liturgy has been handed on to us from Jesus, first when he “took bread, said the blessing, broke it and </a:t>
            </a:r>
            <a:r>
              <a:rPr lang="en-US" sz="2000" i="1" dirty="0"/>
              <a:t>giving it </a:t>
            </a:r>
            <a:r>
              <a:rPr lang="en-US" sz="2000" dirty="0"/>
              <a:t>to his disciples said, ‘Take and eat; this is my body’” (Matthew 26:26, italics added), and then later, when he died and “</a:t>
            </a:r>
            <a:r>
              <a:rPr lang="en-US" sz="2000" i="1" dirty="0"/>
              <a:t>gave up </a:t>
            </a:r>
            <a:r>
              <a:rPr lang="en-US" sz="2000" dirty="0"/>
              <a:t>his spirit” (Matthew 27:50, italics added) to his Father and to us. </a:t>
            </a:r>
          </a:p>
          <a:p>
            <a:pPr marL="0" indent="0">
              <a:lnSpc>
                <a:spcPct val="114000"/>
              </a:lnSpc>
              <a:spcBef>
                <a:spcPts val="0"/>
              </a:spcBef>
              <a:spcAft>
                <a:spcPts val="1200"/>
              </a:spcAft>
              <a:buNone/>
            </a:pPr>
            <a:r>
              <a:rPr lang="en-US" sz="2000" dirty="0"/>
              <a:t>In Saint Paul’s account of the Last Supper, he notes: </a:t>
            </a:r>
            <a:br>
              <a:rPr lang="en-US" sz="2000" dirty="0"/>
            </a:br>
            <a:r>
              <a:rPr lang="en-US" sz="2000" dirty="0"/>
              <a:t>“I received from the Lord what I also </a:t>
            </a:r>
            <a:r>
              <a:rPr lang="en-US" sz="2000" i="1" dirty="0"/>
              <a:t>handed on </a:t>
            </a:r>
            <a:r>
              <a:rPr lang="en-US" sz="2000" dirty="0"/>
              <a:t>to you, that the Lord Jesus, on the night he was handed over, </a:t>
            </a:r>
            <a:br>
              <a:rPr lang="en-US" sz="2000" dirty="0"/>
            </a:br>
            <a:r>
              <a:rPr lang="en-US" sz="2000" dirty="0"/>
              <a:t>took bread . . .” (1 Corinthians 11:23, italics added). </a:t>
            </a:r>
          </a:p>
          <a:p>
            <a:pPr marL="0" indent="0">
              <a:lnSpc>
                <a:spcPct val="114000"/>
              </a:lnSpc>
              <a:spcBef>
                <a:spcPts val="0"/>
              </a:spcBef>
              <a:buNone/>
            </a:pPr>
            <a:r>
              <a:rPr lang="en-US" sz="2000" dirty="0"/>
              <a:t>Our liturgy has been </a:t>
            </a:r>
            <a:r>
              <a:rPr lang="en-US" sz="2000" i="1" dirty="0"/>
              <a:t>handed on </a:t>
            </a:r>
            <a:r>
              <a:rPr lang="en-US" sz="2000" dirty="0"/>
              <a:t>to us, as it was to Saint Paul, as the richest inheritance of the Church.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086803"/>
            <a:ext cx="8229600" cy="533400"/>
          </a:xfrm>
        </p:spPr>
        <p:txBody>
          <a:bodyPr/>
          <a:lstStyle/>
          <a:p>
            <a:r>
              <a:rPr lang="en-US" dirty="0"/>
              <a:t>The Holy Trinity and the Liturgy </a:t>
            </a:r>
          </a:p>
        </p:txBody>
      </p:sp>
      <p:pic>
        <p:nvPicPr>
          <p:cNvPr id="5" name="Picture 4" descr="Icon&#10;&#10;Description automatically generated">
            <a:extLst>
              <a:ext uri="{FF2B5EF4-FFF2-40B4-BE49-F238E27FC236}">
                <a16:creationId xmlns:a16="http://schemas.microsoft.com/office/drawing/2014/main" id="{565ED8A7-4B19-4E2F-B576-C10B65E4DE6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57800" y="1905000"/>
            <a:ext cx="3513176" cy="3356518"/>
          </a:xfrm>
          <a:prstGeom prst="rect">
            <a:avLst/>
          </a:prstGeom>
        </p:spPr>
      </p:pic>
      <p:sp>
        <p:nvSpPr>
          <p:cNvPr id="3" name="Content Placeholder 2"/>
          <p:cNvSpPr>
            <a:spLocks noGrp="1"/>
          </p:cNvSpPr>
          <p:nvPr>
            <p:ph idx="1"/>
          </p:nvPr>
        </p:nvSpPr>
        <p:spPr>
          <a:xfrm>
            <a:off x="762000" y="1808797"/>
            <a:ext cx="5071241" cy="4373563"/>
          </a:xfrm>
        </p:spPr>
        <p:txBody>
          <a:bodyPr>
            <a:normAutofit/>
          </a:bodyPr>
          <a:lstStyle/>
          <a:p>
            <a:pPr marL="231775" indent="-231775">
              <a:lnSpc>
                <a:spcPct val="114000"/>
              </a:lnSpc>
            </a:pPr>
            <a:r>
              <a:rPr lang="en-US" dirty="0"/>
              <a:t>In the liturgy, the three Divine Persons of the Trinity—the Father, the Son, and the Holy Spirit—are at work; and through the liturgy, the mystery of the Holy Trinity </a:t>
            </a:r>
            <a:br>
              <a:rPr lang="en-US" dirty="0"/>
            </a:br>
            <a:r>
              <a:rPr lang="en-US" dirty="0"/>
              <a:t>is more deeply revealed. </a:t>
            </a:r>
          </a:p>
          <a:p>
            <a:pPr marL="231775" indent="-231775">
              <a:lnSpc>
                <a:spcPct val="114000"/>
              </a:lnSpc>
            </a:pPr>
            <a:r>
              <a:rPr lang="en-US" dirty="0"/>
              <a:t>Each Person of the Trinity is involved in the Church’s liturgy.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838200"/>
            <a:ext cx="8229600" cy="533400"/>
          </a:xfrm>
        </p:spPr>
        <p:txBody>
          <a:bodyPr>
            <a:normAutofit/>
          </a:bodyPr>
          <a:lstStyle/>
          <a:p>
            <a:r>
              <a:rPr lang="en-US" sz="2000" dirty="0"/>
              <a:t>The Holy Trinity and the Liturgy (continued)</a:t>
            </a:r>
          </a:p>
        </p:txBody>
      </p:sp>
      <p:sp>
        <p:nvSpPr>
          <p:cNvPr id="3" name="Content Placeholder 2"/>
          <p:cNvSpPr>
            <a:spLocks noGrp="1"/>
          </p:cNvSpPr>
          <p:nvPr>
            <p:ph idx="1"/>
          </p:nvPr>
        </p:nvSpPr>
        <p:spPr>
          <a:xfrm>
            <a:off x="1143000" y="1676400"/>
            <a:ext cx="7391400" cy="4724400"/>
          </a:xfrm>
        </p:spPr>
        <p:txBody>
          <a:bodyPr/>
          <a:lstStyle/>
          <a:p>
            <a:pPr marL="234950" indent="-234950">
              <a:lnSpc>
                <a:spcPct val="114000"/>
              </a:lnSpc>
            </a:pPr>
            <a:r>
              <a:rPr lang="en-US" dirty="0"/>
              <a:t>The Father is the source of all the blessings of creation, and salvation, especially the gifts of his Son, Jesus Christ, and the Holy Spirit. </a:t>
            </a:r>
          </a:p>
          <a:p>
            <a:pPr marL="234950" indent="-234950">
              <a:lnSpc>
                <a:spcPct val="114000"/>
              </a:lnSpc>
            </a:pPr>
            <a:r>
              <a:rPr lang="en-US" dirty="0"/>
              <a:t>In every liturgy, Christ’s gift of himself is made present to us, here and now, by the power of the Holy Spirit.</a:t>
            </a:r>
          </a:p>
          <a:p>
            <a:pPr marL="234950" indent="-234950">
              <a:lnSpc>
                <a:spcPct val="114000"/>
              </a:lnSpc>
            </a:pPr>
            <a:r>
              <a:rPr lang="en-US" dirty="0"/>
              <a:t>The Holy Spirit works through the Church to make Christ present in the world and to be an instrument of grace and salvation for all.</a:t>
            </a:r>
          </a:p>
          <a:p>
            <a:pPr marL="234950" indent="-234950">
              <a:lnSpc>
                <a:spcPct val="114000"/>
              </a:lnSpc>
            </a:pPr>
            <a:endParaRPr lang="en-US" dirty="0"/>
          </a:p>
          <a:p>
            <a:pPr lvl="0"/>
            <a:endParaRPr lang="en-US" dirty="0"/>
          </a:p>
        </p:txBody>
      </p:sp>
    </p:spTree>
  </p:cSld>
  <p:clrMapOvr>
    <a:masterClrMapping/>
  </p:clrMapOvr>
</p:sld>
</file>

<file path=ppt/theme/theme1.xml><?xml version="1.0" encoding="utf-8"?>
<a:theme xmlns:a="http://schemas.openxmlformats.org/drawingml/2006/main" name="1_LIC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w="9525">
          <a:noFill/>
          <a:miter lim="800000"/>
          <a:headEnd/>
          <a:tailEnd/>
        </a:ln>
      </a:spPr>
      <a:bodyPr>
        <a:spAutoFit/>
      </a:bodyPr>
      <a:lstStyle>
        <a:defPPr>
          <a:defRPr sz="800" dirty="0">
            <a:solidFill>
              <a:schemeClr val="bg1">
                <a:lumMod val="65000"/>
              </a:schemeClr>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406</TotalTime>
  <Words>1723</Words>
  <Application>Microsoft Office PowerPoint</Application>
  <PresentationFormat>On-screen Show (4:3)</PresentationFormat>
  <Paragraphs>108</Paragraphs>
  <Slides>16</Slides>
  <Notes>16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Courier New</vt:lpstr>
      <vt:lpstr>1_LIC Presentation template</vt:lpstr>
      <vt:lpstr>Liturgy</vt:lpstr>
      <vt:lpstr>How can the liturgy bring me closer to God?</vt:lpstr>
      <vt:lpstr>PowerPoint Presentation</vt:lpstr>
      <vt:lpstr>PowerPoint Presentation</vt:lpstr>
      <vt:lpstr>Liturgy, Scripture, and Tradition </vt:lpstr>
      <vt:lpstr>The essential elements of the liturgy have been handed on to us through Scripture and Tradition.</vt:lpstr>
      <vt:lpstr>Tradition means  “to hand on or to give over.” </vt:lpstr>
      <vt:lpstr>The Holy Trinity and the Liturgy </vt:lpstr>
      <vt:lpstr>The Holy Trinity and the Liturgy (continued)</vt:lpstr>
      <vt:lpstr>Who do we celebrate the liturgy with?</vt:lpstr>
      <vt:lpstr>How is Christ present in the Eucharist?</vt:lpstr>
      <vt:lpstr>The Liturgical Year</vt:lpstr>
      <vt:lpstr>Discuss with a Partner </vt:lpstr>
      <vt:lpstr>How can you contribute to the celebration of the liturgy? </vt:lpstr>
      <vt:lpstr>How can you contribute to the celebration of the liturgy? (continued)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Ivy Wick</dc:creator>
  <cp:lastModifiedBy>Brooke</cp:lastModifiedBy>
  <cp:revision>73</cp:revision>
  <dcterms:created xsi:type="dcterms:W3CDTF">2020-10-21T18:58:56Z</dcterms:created>
  <dcterms:modified xsi:type="dcterms:W3CDTF">2020-12-04T16:02:28Z</dcterms:modified>
</cp:coreProperties>
</file>